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/>
  <p:notesSz cx="5143500" cy="9144000"/>
  <p:defaultTextStyle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>
        <p:guide pos="2880"/>
        <p:guide pos="1620" orient="horz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278435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1156064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1898931913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1349433444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45285520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7872720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969780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2085735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5119338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171483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7292463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219522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632890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4657303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9937603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693719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5968874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940048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337993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2016964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014414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927522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6864207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189490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927774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5169283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6740757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F920216-2609-7941-6A87-6BCC4DADD28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285020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4270294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2114638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0FAECD5-8C5C-5C4A-BBB0-E1F48F26CBA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33199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2859358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5439057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549071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4059204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6749626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dt="0" ftr="0" hdr="0" sldNum="0"/>
  <p:txStyles>
    <p:titleStyle>
      <a:lvl1pPr algn="ctr" defTabSz="914400" rtl="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">
    <p:bg>
      <p:bgPr shadeToTitle="0">
        <a:solidFill>
          <a:srgbClr val="1E2744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6094455" name="Shape 0"/>
          <p:cNvSpPr/>
          <p:nvPr/>
        </p:nvSpPr>
        <p:spPr bwMode="auto">
          <a:xfrm>
            <a:off x="0" y="0"/>
            <a:ext cx="73152" cy="51435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904281888" name="Shape 2"/>
          <p:cNvSpPr/>
          <p:nvPr/>
        </p:nvSpPr>
        <p:spPr bwMode="auto">
          <a:xfrm>
            <a:off x="7772400" y="0"/>
            <a:ext cx="1371600" cy="5143500"/>
          </a:xfrm>
          <a:prstGeom prst="rect">
            <a:avLst/>
          </a:prstGeom>
          <a:solidFill>
            <a:srgbClr val="1E2744">
              <a:alpha val="40000"/>
            </a:srgbClr>
          </a:solidFill>
          <a:ln w="12700">
            <a:solidFill>
              <a:srgbClr val="1E2744">
                <a:alpha val="40000"/>
              </a:srgbClr>
            </a:solidFill>
            <a:prstDash val="solid"/>
          </a:ln>
        </p:spPr>
      </p:sp>
      <p:sp>
        <p:nvSpPr>
          <p:cNvPr id="1547349128" name="Text 3"/>
          <p:cNvSpPr/>
          <p:nvPr/>
        </p:nvSpPr>
        <p:spPr bwMode="auto">
          <a:xfrm>
            <a:off x="201168" y="201168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endParaRPr lang="en-US" sz="2200"/>
          </a:p>
        </p:txBody>
      </p:sp>
      <p:sp>
        <p:nvSpPr>
          <p:cNvPr id="472361226" name="Text 4"/>
          <p:cNvSpPr/>
          <p:nvPr/>
        </p:nvSpPr>
        <p:spPr bwMode="auto">
          <a:xfrm>
            <a:off x="201168" y="1097280"/>
            <a:ext cx="68580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7200" b="1" spc="8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STRATA</a:t>
            </a:r>
            <a:endParaRPr lang="en-US" sz="7200"/>
          </a:p>
        </p:txBody>
      </p:sp>
      <p:sp>
        <p:nvSpPr>
          <p:cNvPr id="122764110" name="Text 5"/>
          <p:cNvSpPr/>
          <p:nvPr/>
        </p:nvSpPr>
        <p:spPr bwMode="auto">
          <a:xfrm>
            <a:off x="201168" y="233172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22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Modern Data Engineering</a:t>
            </a:r>
            <a:endParaRPr lang="en-US" sz="2200"/>
          </a:p>
          <a:p>
            <a:pPr marL="0" indent="0">
              <a:buNone/>
              <a:defRPr/>
            </a:pPr>
            <a:r>
              <a:rPr lang="en-US" sz="22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for Disrupted Stacks</a:t>
            </a:r>
            <a:endParaRPr lang="en-US" sz="2200"/>
          </a:p>
        </p:txBody>
      </p:sp>
      <p:sp>
        <p:nvSpPr>
          <p:cNvPr id="673212584" name="Shape 6"/>
          <p:cNvSpPr/>
          <p:nvPr/>
        </p:nvSpPr>
        <p:spPr bwMode="auto">
          <a:xfrm>
            <a:off x="201168" y="3401568"/>
            <a:ext cx="4114800" cy="36576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63039071" name="Text 7"/>
          <p:cNvSpPr/>
          <p:nvPr/>
        </p:nvSpPr>
        <p:spPr bwMode="auto">
          <a:xfrm>
            <a:off x="201168" y="3566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 spc="2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Survey  ·  Triage  ·  Right-Size  ·  Assemble  ·  Transfer  ·  Advance</a:t>
            </a:r>
            <a:endParaRPr lang="en-US" sz="1100"/>
          </a:p>
        </p:txBody>
      </p:sp>
      <p:sp>
        <p:nvSpPr>
          <p:cNvPr id="847435828" name="Shape 8"/>
          <p:cNvSpPr/>
          <p:nvPr/>
        </p:nvSpPr>
        <p:spPr bwMode="auto">
          <a:xfrm>
            <a:off x="0" y="4800600"/>
            <a:ext cx="9144000" cy="34290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2131055070" name="Text 9"/>
          <p:cNvSpPr/>
          <p:nvPr/>
        </p:nvSpPr>
        <p:spPr bwMode="auto">
          <a:xfrm>
            <a:off x="201168" y="4818888"/>
            <a:ext cx="8686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eumetix.nl  |  Data Engineering Services</a:t>
            </a:r>
            <a:endParaRPr lang="en-US" sz="1000"/>
          </a:p>
        </p:txBody>
      </p:sp>
      <p:pic>
        <p:nvPicPr>
          <p:cNvPr id="1565315721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305942" y="201168"/>
            <a:ext cx="1158477" cy="2316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8">
    <p:bg>
      <p:bgPr shadeToTitle="0">
        <a:solidFill>
          <a:srgbClr val="EDF1F7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5094006" name="Shape 0"/>
          <p:cNvSpPr/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330760969" name="Shape 1"/>
          <p:cNvSpPr/>
          <p:nvPr/>
        </p:nvSpPr>
        <p:spPr bwMode="auto">
          <a:xfrm>
            <a:off x="0" y="0"/>
            <a:ext cx="73152" cy="9144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94149600" name="Text 2"/>
          <p:cNvSpPr/>
          <p:nvPr/>
        </p:nvSpPr>
        <p:spPr bwMode="auto"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Let's Start With a Conversation</a:t>
            </a:r>
            <a:endParaRPr lang="en-US" sz="2800"/>
          </a:p>
        </p:txBody>
      </p:sp>
      <p:sp>
        <p:nvSpPr>
          <p:cNvPr id="2031702123" name="Text 3"/>
          <p:cNvSpPr/>
          <p:nvPr/>
        </p:nvSpPr>
        <p:spPr bwMode="auto">
          <a:xfrm>
            <a:off x="365760" y="1024128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500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No commitment. No presupposition about what the answer is.</a:t>
            </a:r>
            <a:endParaRPr lang="en-US" sz="1500"/>
          </a:p>
        </p:txBody>
      </p:sp>
      <p:sp>
        <p:nvSpPr>
          <p:cNvPr id="424881999" name="Shape 4"/>
          <p:cNvSpPr/>
          <p:nvPr/>
        </p:nvSpPr>
        <p:spPr bwMode="auto">
          <a:xfrm>
            <a:off x="320040" y="1572768"/>
            <a:ext cx="2743200" cy="3017519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319252027" name="Shape 5"/>
          <p:cNvSpPr/>
          <p:nvPr/>
        </p:nvSpPr>
        <p:spPr bwMode="auto">
          <a:xfrm>
            <a:off x="320040" y="1572768"/>
            <a:ext cx="2743200" cy="73152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195506705" name="Shape 6"/>
          <p:cNvSpPr/>
          <p:nvPr/>
        </p:nvSpPr>
        <p:spPr bwMode="auto">
          <a:xfrm>
            <a:off x="484632" y="1737360"/>
            <a:ext cx="640080" cy="640080"/>
          </a:xfrm>
          <a:prstGeom prst="ellipse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337102655" name="Text 7"/>
          <p:cNvSpPr/>
          <p:nvPr/>
        </p:nvSpPr>
        <p:spPr bwMode="auto">
          <a:xfrm>
            <a:off x="484632" y="17373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01</a:t>
            </a:r>
            <a:endParaRPr lang="en-US" sz="1300"/>
          </a:p>
        </p:txBody>
      </p:sp>
      <p:sp>
        <p:nvSpPr>
          <p:cNvPr id="1376096756" name="Text 8"/>
          <p:cNvSpPr/>
          <p:nvPr/>
        </p:nvSpPr>
        <p:spPr bwMode="auto">
          <a:xfrm>
            <a:off x="429768" y="2487168"/>
            <a:ext cx="2542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Discovery Call</a:t>
            </a:r>
            <a:endParaRPr lang="en-US" sz="1400"/>
          </a:p>
        </p:txBody>
      </p:sp>
      <p:sp>
        <p:nvSpPr>
          <p:cNvPr id="1537732509" name="Text 9"/>
          <p:cNvSpPr/>
          <p:nvPr/>
        </p:nvSpPr>
        <p:spPr bwMode="auto">
          <a:xfrm>
            <a:off x="429768" y="2926080"/>
            <a:ext cx="2542032" cy="1508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30 minutes. Tell us what you're running, what's happening to it, and what keeping you up at night.</a:t>
            </a:r>
            <a:endParaRPr lang="en-US" sz="1100"/>
          </a:p>
        </p:txBody>
      </p:sp>
      <p:sp>
        <p:nvSpPr>
          <p:cNvPr id="95947149" name="Shape 10"/>
          <p:cNvSpPr/>
          <p:nvPr/>
        </p:nvSpPr>
        <p:spPr bwMode="auto">
          <a:xfrm>
            <a:off x="3227832" y="1572768"/>
            <a:ext cx="2743200" cy="3017519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731485879" name="Shape 11"/>
          <p:cNvSpPr/>
          <p:nvPr/>
        </p:nvSpPr>
        <p:spPr bwMode="auto">
          <a:xfrm>
            <a:off x="3227832" y="1572768"/>
            <a:ext cx="2743200" cy="73152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374155366" name="Shape 12"/>
          <p:cNvSpPr/>
          <p:nvPr/>
        </p:nvSpPr>
        <p:spPr bwMode="auto">
          <a:xfrm>
            <a:off x="3392424" y="1737360"/>
            <a:ext cx="640080" cy="640080"/>
          </a:xfrm>
          <a:prstGeom prst="ellipse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830994449" name="Text 13"/>
          <p:cNvSpPr/>
          <p:nvPr/>
        </p:nvSpPr>
        <p:spPr bwMode="auto">
          <a:xfrm>
            <a:off x="3392424" y="17373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02</a:t>
            </a:r>
            <a:endParaRPr lang="en-US" sz="1300"/>
          </a:p>
        </p:txBody>
      </p:sp>
      <p:sp>
        <p:nvSpPr>
          <p:cNvPr id="352395308" name="Text 14"/>
          <p:cNvSpPr/>
          <p:nvPr/>
        </p:nvSpPr>
        <p:spPr bwMode="auto">
          <a:xfrm>
            <a:off x="3337560" y="2487168"/>
            <a:ext cx="2542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Pipeline Inventory</a:t>
            </a:r>
            <a:endParaRPr lang="en-US" sz="1400"/>
          </a:p>
        </p:txBody>
      </p:sp>
      <p:sp>
        <p:nvSpPr>
          <p:cNvPr id="1775666288" name="Text 15"/>
          <p:cNvSpPr/>
          <p:nvPr/>
        </p:nvSpPr>
        <p:spPr bwMode="auto">
          <a:xfrm>
            <a:off x="3337560" y="2926080"/>
            <a:ext cx="2542032" cy="1508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We'll help you assess what you have and what it would take to move it. No obligation, concrete output.</a:t>
            </a:r>
            <a:endParaRPr lang="en-US" sz="1100"/>
          </a:p>
        </p:txBody>
      </p:sp>
      <p:sp>
        <p:nvSpPr>
          <p:cNvPr id="222681442" name="Shape 16"/>
          <p:cNvSpPr/>
          <p:nvPr/>
        </p:nvSpPr>
        <p:spPr bwMode="auto">
          <a:xfrm>
            <a:off x="6135624" y="1572768"/>
            <a:ext cx="2743200" cy="3017519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626832459" name="Shape 17"/>
          <p:cNvSpPr/>
          <p:nvPr/>
        </p:nvSpPr>
        <p:spPr bwMode="auto">
          <a:xfrm>
            <a:off x="6135624" y="1572768"/>
            <a:ext cx="2743200" cy="73152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279351589" name="Shape 18"/>
          <p:cNvSpPr/>
          <p:nvPr/>
        </p:nvSpPr>
        <p:spPr bwMode="auto">
          <a:xfrm>
            <a:off x="6300216" y="1737360"/>
            <a:ext cx="640080" cy="640080"/>
          </a:xfrm>
          <a:prstGeom prst="ellipse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1689452349" name="Text 19"/>
          <p:cNvSpPr/>
          <p:nvPr/>
        </p:nvSpPr>
        <p:spPr bwMode="auto">
          <a:xfrm>
            <a:off x="6300216" y="17373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03</a:t>
            </a:r>
            <a:endParaRPr lang="en-US" sz="1300"/>
          </a:p>
        </p:txBody>
      </p:sp>
      <p:sp>
        <p:nvSpPr>
          <p:cNvPr id="1140540739" name="Text 20"/>
          <p:cNvSpPr/>
          <p:nvPr/>
        </p:nvSpPr>
        <p:spPr bwMode="auto">
          <a:xfrm>
            <a:off x="6245352" y="2487168"/>
            <a:ext cx="2542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Proposal</a:t>
            </a:r>
            <a:endParaRPr lang="en-US" sz="1400"/>
          </a:p>
        </p:txBody>
      </p:sp>
      <p:sp>
        <p:nvSpPr>
          <p:cNvPr id="1345358860" name="Text 21"/>
          <p:cNvSpPr/>
          <p:nvPr/>
        </p:nvSpPr>
        <p:spPr bwMode="auto">
          <a:xfrm>
            <a:off x="6245352" y="2926080"/>
            <a:ext cx="2542032" cy="1508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A specific scope, timeline, and cost — sized for your actual environment, not a boilerplate estimate.</a:t>
            </a:r>
            <a:endParaRPr lang="en-US" sz="1100"/>
          </a:p>
        </p:txBody>
      </p:sp>
      <p:sp>
        <p:nvSpPr>
          <p:cNvPr id="1975804394" name="Shape 22"/>
          <p:cNvSpPr/>
          <p:nvPr/>
        </p:nvSpPr>
        <p:spPr bwMode="auto">
          <a:xfrm>
            <a:off x="320040" y="4663440"/>
            <a:ext cx="8503920" cy="347472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486390803" name="Text 23"/>
          <p:cNvSpPr/>
          <p:nvPr/>
        </p:nvSpPr>
        <p:spPr bwMode="auto">
          <a:xfrm>
            <a:off x="320040" y="466344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Eumetix  |  eumetix.nl  |  Data Engineering Services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">
    <p:bg>
      <p:bgPr shadeToTitle="0">
        <a:solidFill>
          <a:srgbClr val="EDF1F7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9400956" name="Shape 0"/>
          <p:cNvSpPr/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1902577223" name="Text 1"/>
          <p:cNvSpPr/>
          <p:nvPr/>
        </p:nvSpPr>
        <p:spPr bwMode="auto"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The Opportunity</a:t>
            </a:r>
            <a:endParaRPr lang="en-US" sz="2800"/>
          </a:p>
        </p:txBody>
      </p:sp>
      <p:sp>
        <p:nvSpPr>
          <p:cNvPr id="407884308" name="Shape 2"/>
          <p:cNvSpPr/>
          <p:nvPr/>
        </p:nvSpPr>
        <p:spPr bwMode="auto">
          <a:xfrm>
            <a:off x="0" y="0"/>
            <a:ext cx="73152" cy="9144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435569481" name="Text 3"/>
          <p:cNvSpPr/>
          <p:nvPr/>
        </p:nvSpPr>
        <p:spPr bwMode="auto">
          <a:xfrm>
            <a:off x="365760" y="1051560"/>
            <a:ext cx="8412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Data is your most valuable asset. The technology landscape surrounding it is evolving at an unprecedented pace.</a:t>
            </a:r>
            <a:endParaRPr sz="1400"/>
          </a:p>
          <a:p>
            <a:pPr marL="0" indent="0">
              <a:buNone/>
              <a:defRPr/>
            </a:pPr>
            <a:r>
              <a:rPr lang="en-US" sz="14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Organizations that invest in modern data engineering capability today are building a durable competitive advantage. There are several reasons you may be embarking on this journey now:</a:t>
            </a:r>
            <a:endParaRPr sz="1400"/>
          </a:p>
        </p:txBody>
      </p:sp>
      <p:sp>
        <p:nvSpPr>
          <p:cNvPr id="758290018" name="Shape 4"/>
          <p:cNvSpPr/>
          <p:nvPr/>
        </p:nvSpPr>
        <p:spPr bwMode="auto">
          <a:xfrm>
            <a:off x="365760" y="2103120"/>
            <a:ext cx="19812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1240630734" name="Shape 5"/>
          <p:cNvSpPr/>
          <p:nvPr/>
        </p:nvSpPr>
        <p:spPr bwMode="auto">
          <a:xfrm>
            <a:off x="365760" y="2103120"/>
            <a:ext cx="1981200" cy="73152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pic>
        <p:nvPicPr>
          <p:cNvPr id="1435134018" name="Image 0" descr="preencoded.png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530352" y="2286000"/>
            <a:ext cx="411480" cy="411480"/>
          </a:xfrm>
          <a:prstGeom prst="rect">
            <a:avLst/>
          </a:prstGeom>
        </p:spPr>
      </p:pic>
      <p:sp>
        <p:nvSpPr>
          <p:cNvPr id="1538186010" name="Text 6"/>
          <p:cNvSpPr/>
          <p:nvPr/>
        </p:nvSpPr>
        <p:spPr bwMode="auto">
          <a:xfrm>
            <a:off x="457200" y="2743200"/>
            <a:ext cx="1798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Legacy &amp; EOL</a:t>
            </a:r>
            <a:endParaRPr lang="en-US" sz="1400"/>
          </a:p>
        </p:txBody>
      </p:sp>
      <p:sp>
        <p:nvSpPr>
          <p:cNvPr id="31311158" name="Text 7"/>
          <p:cNvSpPr/>
          <p:nvPr/>
        </p:nvSpPr>
        <p:spPr bwMode="auto">
          <a:xfrm>
            <a:off x="457200" y="3127248"/>
            <a:ext cx="1798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Existing tools have reached end-of-life, changed ownership, or no longer have sufficient capability.</a:t>
            </a:r>
            <a:endParaRPr lang="en-US" sz="1100"/>
          </a:p>
        </p:txBody>
      </p:sp>
      <p:sp>
        <p:nvSpPr>
          <p:cNvPr id="1534146651" name="Shape 8"/>
          <p:cNvSpPr/>
          <p:nvPr/>
        </p:nvSpPr>
        <p:spPr bwMode="auto">
          <a:xfrm>
            <a:off x="2529839" y="2103120"/>
            <a:ext cx="19812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1404494646" name="Shape 9"/>
          <p:cNvSpPr/>
          <p:nvPr/>
        </p:nvSpPr>
        <p:spPr bwMode="auto">
          <a:xfrm>
            <a:off x="2529839" y="2103120"/>
            <a:ext cx="1981200" cy="73152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pic>
        <p:nvPicPr>
          <p:cNvPr id="1072406372" name="Image 1" descr="preencoded.png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2694432" y="2286000"/>
            <a:ext cx="411480" cy="411480"/>
          </a:xfrm>
          <a:prstGeom prst="rect">
            <a:avLst/>
          </a:prstGeom>
        </p:spPr>
      </p:pic>
      <p:sp>
        <p:nvSpPr>
          <p:cNvPr id="318768750" name="Text 10"/>
          <p:cNvSpPr/>
          <p:nvPr/>
        </p:nvSpPr>
        <p:spPr bwMode="auto">
          <a:xfrm>
            <a:off x="2621280" y="2743200"/>
            <a:ext cx="1798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Greenfield</a:t>
            </a:r>
            <a:endParaRPr lang="en-US" sz="1400"/>
          </a:p>
        </p:txBody>
      </p:sp>
      <p:sp>
        <p:nvSpPr>
          <p:cNvPr id="2053573568" name="Text 11"/>
          <p:cNvSpPr/>
          <p:nvPr/>
        </p:nvSpPr>
        <p:spPr bwMode="auto">
          <a:xfrm>
            <a:off x="2621280" y="3127248"/>
            <a:ext cx="1798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A strategic opportunity has presented, to build data capitalization, analysis, or integration capability correctly from the outset.</a:t>
            </a:r>
            <a:endParaRPr lang="en-US" sz="1100"/>
          </a:p>
        </p:txBody>
      </p:sp>
      <p:sp>
        <p:nvSpPr>
          <p:cNvPr id="1787712236" name="Shape 12"/>
          <p:cNvSpPr/>
          <p:nvPr/>
        </p:nvSpPr>
        <p:spPr bwMode="auto">
          <a:xfrm>
            <a:off x="4693920" y="2103120"/>
            <a:ext cx="19812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1811693847" name="Shape 13"/>
          <p:cNvSpPr/>
          <p:nvPr/>
        </p:nvSpPr>
        <p:spPr bwMode="auto">
          <a:xfrm>
            <a:off x="4693920" y="2103120"/>
            <a:ext cx="1981200" cy="73152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pic>
        <p:nvPicPr>
          <p:cNvPr id="75154896" name="Image 2" descr="preencoded.png"/>
          <p:cNvPicPr>
            <a:picLocks noChangeAspect="1"/>
          </p:cNvPicPr>
          <p:nvPr/>
        </p:nvPicPr>
        <p:blipFill rotWithShape="1">
          <a:blip r:embed="rId5"/>
          <a:stretch/>
        </p:blipFill>
        <p:spPr bwMode="auto">
          <a:xfrm>
            <a:off x="4858512" y="2286000"/>
            <a:ext cx="411480" cy="411480"/>
          </a:xfrm>
          <a:prstGeom prst="rect">
            <a:avLst/>
          </a:prstGeom>
        </p:spPr>
      </p:pic>
      <p:sp>
        <p:nvSpPr>
          <p:cNvPr id="604539585" name="Text 14"/>
          <p:cNvSpPr/>
          <p:nvPr/>
        </p:nvSpPr>
        <p:spPr bwMode="auto">
          <a:xfrm>
            <a:off x="4785360" y="2743200"/>
            <a:ext cx="1798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Strategic Initiative</a:t>
            </a:r>
            <a:endParaRPr lang="en-US" sz="1400"/>
          </a:p>
        </p:txBody>
      </p:sp>
      <p:sp>
        <p:nvSpPr>
          <p:cNvPr id="1209887314" name="Text 15"/>
          <p:cNvSpPr/>
          <p:nvPr/>
        </p:nvSpPr>
        <p:spPr bwMode="auto">
          <a:xfrm>
            <a:off x="4785360" y="3127248"/>
            <a:ext cx="1798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AI readiness, advanced analytics, regulatory compliance — driving the need for a reliable data foundation.</a:t>
            </a:r>
            <a:endParaRPr lang="en-US" sz="1100"/>
          </a:p>
        </p:txBody>
      </p:sp>
      <p:sp>
        <p:nvSpPr>
          <p:cNvPr id="431466847" name="Shape 16"/>
          <p:cNvSpPr/>
          <p:nvPr/>
        </p:nvSpPr>
        <p:spPr bwMode="auto">
          <a:xfrm>
            <a:off x="6858000" y="2103120"/>
            <a:ext cx="19812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249798180" name="Shape 17"/>
          <p:cNvSpPr/>
          <p:nvPr/>
        </p:nvSpPr>
        <p:spPr bwMode="auto">
          <a:xfrm>
            <a:off x="6858000" y="2103120"/>
            <a:ext cx="1981200" cy="73152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pic>
        <p:nvPicPr>
          <p:cNvPr id="1202678344" name="Image 2" descr="preencoded.png"/>
          <p:cNvPicPr>
            <a:picLocks noChangeAspect="1"/>
          </p:cNvPicPr>
          <p:nvPr/>
        </p:nvPicPr>
        <p:blipFill rotWithShape="1">
          <a:blip r:embed="rId5"/>
          <a:stretch/>
        </p:blipFill>
        <p:spPr bwMode="auto">
          <a:xfrm>
            <a:off x="4858512" y="2286000"/>
            <a:ext cx="411480" cy="411480"/>
          </a:xfrm>
          <a:prstGeom prst="rect">
            <a:avLst/>
          </a:prstGeom>
        </p:spPr>
      </p:pic>
      <p:sp>
        <p:nvSpPr>
          <p:cNvPr id="2097108264" name="Text 18"/>
          <p:cNvSpPr/>
          <p:nvPr/>
        </p:nvSpPr>
        <p:spPr bwMode="auto">
          <a:xfrm>
            <a:off x="6949440" y="2743200"/>
            <a:ext cx="1798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Commercial Pressure</a:t>
            </a:r>
            <a:endParaRPr lang="en-US" sz="1400"/>
          </a:p>
        </p:txBody>
      </p:sp>
      <p:sp>
        <p:nvSpPr>
          <p:cNvPr id="1712758297" name="Text 19"/>
          <p:cNvSpPr/>
          <p:nvPr/>
        </p:nvSpPr>
        <p:spPr bwMode="auto">
          <a:xfrm>
            <a:off x="6949440" y="3127248"/>
            <a:ext cx="1798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The current platform works, but the renewal conversation has changed. The commercial model no longer reflects the value delivered.</a:t>
            </a:r>
            <a:endParaRPr lang="en-US" sz="1100"/>
          </a:p>
        </p:txBody>
      </p:sp>
      <p:pic>
        <p:nvPicPr>
          <p:cNvPr id="183178051" name="Image 3" descr="preencoded.png"/>
          <p:cNvPicPr>
            <a:picLocks noChangeAspect="1"/>
          </p:cNvPicPr>
          <p:nvPr/>
        </p:nvPicPr>
        <p:blipFill rotWithShape="1">
          <a:blip r:embed="rId6"/>
          <a:stretch/>
        </p:blipFill>
        <p:spPr bwMode="auto">
          <a:xfrm>
            <a:off x="7022592" y="2286000"/>
            <a:ext cx="411480" cy="411480"/>
          </a:xfrm>
          <a:prstGeom prst="rect">
            <a:avLst/>
          </a:prstGeom>
        </p:spPr>
      </p:pic>
      <p:sp>
        <p:nvSpPr>
          <p:cNvPr id="1721002961" name="Text 16"/>
          <p:cNvSpPr/>
          <p:nvPr/>
        </p:nvSpPr>
        <p:spPr bwMode="auto">
          <a:xfrm>
            <a:off x="365760" y="475488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Regardless of where you are starting from, the answer is rarely the most expensive option in the market — but it is always a modern, open, and appropriately scaled one.</a:t>
            </a:r>
            <a:endParaRPr lang="en-US" sz="10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">
    <p:bg>
      <p:bgPr shadeToTitle="0">
        <a:solidFill>
          <a:srgbClr val="1E2744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0464176" name="Shape 0"/>
          <p:cNvSpPr/>
          <p:nvPr/>
        </p:nvSpPr>
        <p:spPr bwMode="auto">
          <a:xfrm>
            <a:off x="0" y="0"/>
            <a:ext cx="73152" cy="51435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2035955453" name="Text 1"/>
          <p:cNvSpPr/>
          <p:nvPr/>
        </p:nvSpPr>
        <p:spPr bwMode="auto">
          <a:xfrm>
            <a:off x="201168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3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The False Choice</a:t>
            </a:r>
            <a:endParaRPr lang="en-US" sz="3200"/>
          </a:p>
        </p:txBody>
      </p:sp>
      <p:sp>
        <p:nvSpPr>
          <p:cNvPr id="870742951" name="Text 2"/>
          <p:cNvSpPr/>
          <p:nvPr/>
        </p:nvSpPr>
        <p:spPr bwMode="auto">
          <a:xfrm>
            <a:off x="201168" y="9144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5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When it’s time to build or modernize your data engineering capability, the market presents three options. None of them are quite right.</a:t>
            </a:r>
            <a:endParaRPr lang="en-US" sz="1500"/>
          </a:p>
        </p:txBody>
      </p:sp>
      <p:sp>
        <p:nvSpPr>
          <p:cNvPr id="875329386" name="Shape 3"/>
          <p:cNvSpPr/>
          <p:nvPr/>
        </p:nvSpPr>
        <p:spPr bwMode="auto">
          <a:xfrm>
            <a:off x="201168" y="1508759"/>
            <a:ext cx="8595360" cy="914400"/>
          </a:xfrm>
          <a:prstGeom prst="rect">
            <a:avLst/>
          </a:prstGeom>
          <a:solidFill>
            <a:srgbClr val="1E2744"/>
          </a:solidFill>
          <a:ln w="12700">
            <a:solidFill>
              <a:srgbClr val="2A3F6F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1773393627" name="Shape 4"/>
          <p:cNvSpPr/>
          <p:nvPr/>
        </p:nvSpPr>
        <p:spPr bwMode="auto">
          <a:xfrm>
            <a:off x="201168" y="1508759"/>
            <a:ext cx="640080" cy="9144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939533794" name="Text 5"/>
          <p:cNvSpPr/>
          <p:nvPr/>
        </p:nvSpPr>
        <p:spPr bwMode="auto">
          <a:xfrm>
            <a:off x="201168" y="1508759"/>
            <a:ext cx="640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</a:t>
            </a:r>
            <a:endParaRPr lang="en-US" sz="2200"/>
          </a:p>
        </p:txBody>
      </p:sp>
      <p:sp>
        <p:nvSpPr>
          <p:cNvPr id="114000674" name="Text 6"/>
          <p:cNvSpPr/>
          <p:nvPr/>
        </p:nvSpPr>
        <p:spPr bwMode="auto">
          <a:xfrm>
            <a:off x="960120" y="1600200"/>
            <a:ext cx="6858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Commit to a “turnkey” enterprise platform</a:t>
            </a:r>
            <a:endParaRPr lang="en-US" sz="1400"/>
          </a:p>
        </p:txBody>
      </p:sp>
      <p:sp>
        <p:nvSpPr>
          <p:cNvPr id="1974846957" name="Text 7"/>
          <p:cNvSpPr/>
          <p:nvPr/>
        </p:nvSpPr>
        <p:spPr bwMode="auto">
          <a:xfrm>
            <a:off x="960120" y="1965960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Significant license cost. Multi-year contracts. Sized and priced for an organization larger than yours.</a:t>
            </a:r>
            <a:endParaRPr lang="en-US" sz="1100"/>
          </a:p>
        </p:txBody>
      </p:sp>
      <p:sp>
        <p:nvSpPr>
          <p:cNvPr id="458561639" name="Shape 8"/>
          <p:cNvSpPr/>
          <p:nvPr/>
        </p:nvSpPr>
        <p:spPr bwMode="auto">
          <a:xfrm>
            <a:off x="201168" y="2560320"/>
            <a:ext cx="8595360" cy="914400"/>
          </a:xfrm>
          <a:prstGeom prst="rect">
            <a:avLst/>
          </a:prstGeom>
          <a:solidFill>
            <a:srgbClr val="1E2744"/>
          </a:solidFill>
          <a:ln w="12700">
            <a:solidFill>
              <a:srgbClr val="2A3F6F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1977874456" name="Shape 9"/>
          <p:cNvSpPr/>
          <p:nvPr/>
        </p:nvSpPr>
        <p:spPr bwMode="auto">
          <a:xfrm>
            <a:off x="201168" y="2560320"/>
            <a:ext cx="640080" cy="9144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500898710" name="Text 10"/>
          <p:cNvSpPr/>
          <p:nvPr/>
        </p:nvSpPr>
        <p:spPr bwMode="auto">
          <a:xfrm>
            <a:off x="201168" y="2560320"/>
            <a:ext cx="640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</a:t>
            </a:r>
            <a:endParaRPr lang="en-US" sz="2200"/>
          </a:p>
        </p:txBody>
      </p:sp>
      <p:sp>
        <p:nvSpPr>
          <p:cNvPr id="544473332" name="Text 11"/>
          <p:cNvSpPr/>
          <p:nvPr/>
        </p:nvSpPr>
        <p:spPr bwMode="auto">
          <a:xfrm>
            <a:off x="960120" y="2651760"/>
            <a:ext cx="6858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Move to a hyperscaler stack</a:t>
            </a:r>
            <a:endParaRPr lang="en-US" sz="1400"/>
          </a:p>
        </p:txBody>
      </p:sp>
      <p:sp>
        <p:nvSpPr>
          <p:cNvPr id="1421061590" name="Text 12"/>
          <p:cNvSpPr/>
          <p:nvPr/>
        </p:nvSpPr>
        <p:spPr bwMode="auto">
          <a:xfrm>
            <a:off x="960120" y="3017519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Capable, but pricing scales against you as your data grows. And your data always grows.</a:t>
            </a:r>
            <a:endParaRPr lang="en-US" sz="1100"/>
          </a:p>
        </p:txBody>
      </p:sp>
      <p:sp>
        <p:nvSpPr>
          <p:cNvPr id="664012866" name="Shape 13"/>
          <p:cNvSpPr/>
          <p:nvPr/>
        </p:nvSpPr>
        <p:spPr bwMode="auto">
          <a:xfrm>
            <a:off x="201168" y="3611880"/>
            <a:ext cx="8595360" cy="914400"/>
          </a:xfrm>
          <a:prstGeom prst="rect">
            <a:avLst/>
          </a:prstGeom>
          <a:solidFill>
            <a:srgbClr val="1E2744"/>
          </a:solidFill>
          <a:ln w="12700">
            <a:solidFill>
              <a:srgbClr val="2A3F6F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726519220" name="Shape 14"/>
          <p:cNvSpPr/>
          <p:nvPr/>
        </p:nvSpPr>
        <p:spPr bwMode="auto">
          <a:xfrm>
            <a:off x="201168" y="3611880"/>
            <a:ext cx="640080" cy="9144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639884625" name="Text 15"/>
          <p:cNvSpPr/>
          <p:nvPr/>
        </p:nvSpPr>
        <p:spPr bwMode="auto">
          <a:xfrm>
            <a:off x="201168" y="3611880"/>
            <a:ext cx="640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</a:t>
            </a:r>
            <a:endParaRPr lang="en-US" sz="2200"/>
          </a:p>
        </p:txBody>
      </p:sp>
      <p:sp>
        <p:nvSpPr>
          <p:cNvPr id="2109384730" name="Text 16"/>
          <p:cNvSpPr/>
          <p:nvPr/>
        </p:nvSpPr>
        <p:spPr bwMode="auto">
          <a:xfrm>
            <a:off x="960120" y="3703320"/>
            <a:ext cx="6858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Do nothing, or patch what you have</a:t>
            </a:r>
            <a:endParaRPr lang="en-US" sz="1400"/>
          </a:p>
        </p:txBody>
      </p:sp>
      <p:sp>
        <p:nvSpPr>
          <p:cNvPr id="1043254765" name="Text 17"/>
          <p:cNvSpPr/>
          <p:nvPr/>
        </p:nvSpPr>
        <p:spPr bwMode="auto">
          <a:xfrm>
            <a:off x="960120" y="4069080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Technical debt compounds. Strategic initiatives stall. The gap between where your data is and where it needs to be gets wider.</a:t>
            </a:r>
            <a:endParaRPr lang="en-US" sz="1100"/>
          </a:p>
        </p:txBody>
      </p:sp>
      <p:sp>
        <p:nvSpPr>
          <p:cNvPr id="452601811" name="Text 18"/>
          <p:cNvSpPr/>
          <p:nvPr/>
        </p:nvSpPr>
        <p:spPr bwMode="auto">
          <a:xfrm>
            <a:off x="201168" y="466344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3A523"/>
                </a:solidFill>
                <a:latin typeface="Calibri"/>
                <a:ea typeface="Calibri"/>
                <a:cs typeface="Calibri"/>
              </a:rPr>
              <a:t>There is a fourth option.</a:t>
            </a:r>
            <a:endParaRPr lang="en-US" sz="14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">
    <p:bg>
      <p:bgPr shadeToTitle="0">
        <a:solidFill>
          <a:srgbClr val="EDF1F7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203134" name="Shape 0"/>
          <p:cNvSpPr/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293731428" name="Shape 1"/>
          <p:cNvSpPr/>
          <p:nvPr/>
        </p:nvSpPr>
        <p:spPr bwMode="auto">
          <a:xfrm>
            <a:off x="0" y="0"/>
            <a:ext cx="73152" cy="9144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268774018" name="Text 2"/>
          <p:cNvSpPr/>
          <p:nvPr/>
        </p:nvSpPr>
        <p:spPr bwMode="auto"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Introducing STRATA</a:t>
            </a:r>
            <a:endParaRPr lang="en-US" sz="2800"/>
          </a:p>
        </p:txBody>
      </p:sp>
      <p:sp>
        <p:nvSpPr>
          <p:cNvPr id="470004381" name="Text 3"/>
          <p:cNvSpPr/>
          <p:nvPr/>
        </p:nvSpPr>
        <p:spPr bwMode="auto">
          <a:xfrm>
            <a:off x="365760" y="100584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600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A practitioner framework for data engineering that is cost-optimized, right-sized, and built to last.</a:t>
            </a:r>
            <a:endParaRPr lang="en-US" sz="1600"/>
          </a:p>
        </p:txBody>
      </p:sp>
      <p:sp>
        <p:nvSpPr>
          <p:cNvPr id="1745734669" name="Shape 4"/>
          <p:cNvSpPr/>
          <p:nvPr/>
        </p:nvSpPr>
        <p:spPr bwMode="auto">
          <a:xfrm>
            <a:off x="274320" y="1554480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1904704207" name="Shape 5"/>
          <p:cNvSpPr/>
          <p:nvPr/>
        </p:nvSpPr>
        <p:spPr bwMode="auto">
          <a:xfrm>
            <a:off x="274320" y="1554480"/>
            <a:ext cx="502920" cy="146304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63751185" name="Text 6"/>
          <p:cNvSpPr/>
          <p:nvPr/>
        </p:nvSpPr>
        <p:spPr bwMode="auto">
          <a:xfrm>
            <a:off x="274320" y="1554480"/>
            <a:ext cx="502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</a:t>
            </a:r>
            <a:endParaRPr lang="en-US" sz="2200"/>
          </a:p>
        </p:txBody>
      </p:sp>
      <p:sp>
        <p:nvSpPr>
          <p:cNvPr id="655045224" name="Text 7"/>
          <p:cNvSpPr/>
          <p:nvPr/>
        </p:nvSpPr>
        <p:spPr bwMode="auto">
          <a:xfrm>
            <a:off x="841248" y="166420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Survey</a:t>
            </a:r>
            <a:endParaRPr lang="en-US" sz="1300"/>
          </a:p>
        </p:txBody>
      </p:sp>
      <p:sp>
        <p:nvSpPr>
          <p:cNvPr id="538046077" name="Text 8"/>
          <p:cNvSpPr/>
          <p:nvPr/>
        </p:nvSpPr>
        <p:spPr bwMode="auto">
          <a:xfrm>
            <a:off x="841248" y="201168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Inventory everything. Understand what exists before touching anything.</a:t>
            </a:r>
            <a:endParaRPr lang="en-US" sz="1000"/>
          </a:p>
        </p:txBody>
      </p:sp>
      <p:sp>
        <p:nvSpPr>
          <p:cNvPr id="1398899690" name="Shape 9"/>
          <p:cNvSpPr/>
          <p:nvPr/>
        </p:nvSpPr>
        <p:spPr bwMode="auto">
          <a:xfrm>
            <a:off x="3154680" y="1554480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1779030937" name="Shape 10"/>
          <p:cNvSpPr/>
          <p:nvPr/>
        </p:nvSpPr>
        <p:spPr bwMode="auto">
          <a:xfrm>
            <a:off x="3154680" y="1554480"/>
            <a:ext cx="502920" cy="14630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1310999778" name="Text 11"/>
          <p:cNvSpPr/>
          <p:nvPr/>
        </p:nvSpPr>
        <p:spPr bwMode="auto">
          <a:xfrm>
            <a:off x="3154680" y="1554480"/>
            <a:ext cx="502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</a:t>
            </a:r>
            <a:endParaRPr lang="en-US" sz="2200"/>
          </a:p>
        </p:txBody>
      </p:sp>
      <p:sp>
        <p:nvSpPr>
          <p:cNvPr id="527987413" name="Text 12"/>
          <p:cNvSpPr/>
          <p:nvPr/>
        </p:nvSpPr>
        <p:spPr bwMode="auto">
          <a:xfrm>
            <a:off x="3721608" y="166420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Triage</a:t>
            </a:r>
            <a:endParaRPr lang="en-US" sz="1300"/>
          </a:p>
        </p:txBody>
      </p:sp>
      <p:sp>
        <p:nvSpPr>
          <p:cNvPr id="2081836415" name="Text 13"/>
          <p:cNvSpPr/>
          <p:nvPr/>
        </p:nvSpPr>
        <p:spPr bwMode="auto">
          <a:xfrm>
            <a:off x="3721608" y="201168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Classify by risk and complexity. Sequence the migration intelligently.</a:t>
            </a:r>
            <a:endParaRPr lang="en-US" sz="1000"/>
          </a:p>
        </p:txBody>
      </p:sp>
      <p:sp>
        <p:nvSpPr>
          <p:cNvPr id="411074104" name="Shape 14"/>
          <p:cNvSpPr/>
          <p:nvPr/>
        </p:nvSpPr>
        <p:spPr bwMode="auto">
          <a:xfrm>
            <a:off x="6035039" y="1554480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2053486618" name="Shape 15"/>
          <p:cNvSpPr/>
          <p:nvPr/>
        </p:nvSpPr>
        <p:spPr bwMode="auto">
          <a:xfrm>
            <a:off x="6035039" y="1554480"/>
            <a:ext cx="502920" cy="14630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228350358" name="Text 16"/>
          <p:cNvSpPr/>
          <p:nvPr/>
        </p:nvSpPr>
        <p:spPr bwMode="auto">
          <a:xfrm>
            <a:off x="6035039" y="1554480"/>
            <a:ext cx="502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R</a:t>
            </a:r>
            <a:endParaRPr lang="en-US" sz="2200"/>
          </a:p>
        </p:txBody>
      </p:sp>
      <p:sp>
        <p:nvSpPr>
          <p:cNvPr id="970417364" name="Text 17"/>
          <p:cNvSpPr/>
          <p:nvPr/>
        </p:nvSpPr>
        <p:spPr bwMode="auto">
          <a:xfrm>
            <a:off x="6601968" y="166420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Right-Size</a:t>
            </a:r>
            <a:endParaRPr lang="en-US" sz="1300"/>
          </a:p>
        </p:txBody>
      </p:sp>
      <p:sp>
        <p:nvSpPr>
          <p:cNvPr id="2018262277" name="Text 18"/>
          <p:cNvSpPr/>
          <p:nvPr/>
        </p:nvSpPr>
        <p:spPr bwMode="auto">
          <a:xfrm>
            <a:off x="6601968" y="201168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Design for your actual scale — not a vendor's enterprise template.</a:t>
            </a:r>
            <a:endParaRPr lang="en-US" sz="1000"/>
          </a:p>
        </p:txBody>
      </p:sp>
      <p:sp>
        <p:nvSpPr>
          <p:cNvPr id="433328816" name="Shape 19"/>
          <p:cNvSpPr/>
          <p:nvPr/>
        </p:nvSpPr>
        <p:spPr bwMode="auto">
          <a:xfrm>
            <a:off x="274320" y="3200400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737497153" name="Shape 20"/>
          <p:cNvSpPr/>
          <p:nvPr/>
        </p:nvSpPr>
        <p:spPr bwMode="auto">
          <a:xfrm>
            <a:off x="274320" y="3200400"/>
            <a:ext cx="502920" cy="14630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1030667126" name="Text 21"/>
          <p:cNvSpPr/>
          <p:nvPr/>
        </p:nvSpPr>
        <p:spPr bwMode="auto">
          <a:xfrm>
            <a:off x="274320" y="3200400"/>
            <a:ext cx="502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</a:t>
            </a:r>
            <a:endParaRPr lang="en-US" sz="2200"/>
          </a:p>
        </p:txBody>
      </p:sp>
      <p:sp>
        <p:nvSpPr>
          <p:cNvPr id="1023573087" name="Text 22"/>
          <p:cNvSpPr/>
          <p:nvPr/>
        </p:nvSpPr>
        <p:spPr bwMode="auto">
          <a:xfrm>
            <a:off x="841248" y="3310127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Assemble</a:t>
            </a:r>
            <a:endParaRPr lang="en-US" sz="1300"/>
          </a:p>
        </p:txBody>
      </p:sp>
      <p:sp>
        <p:nvSpPr>
          <p:cNvPr id="260820493" name="Text 23"/>
          <p:cNvSpPr/>
          <p:nvPr/>
        </p:nvSpPr>
        <p:spPr bwMode="auto">
          <a:xfrm>
            <a:off x="841248" y="365760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AI-accelerated engineering delivery on the open-source stack.</a:t>
            </a:r>
            <a:endParaRPr lang="en-US" sz="1000"/>
          </a:p>
        </p:txBody>
      </p:sp>
      <p:sp>
        <p:nvSpPr>
          <p:cNvPr id="551839164" name="Shape 24"/>
          <p:cNvSpPr/>
          <p:nvPr/>
        </p:nvSpPr>
        <p:spPr bwMode="auto">
          <a:xfrm>
            <a:off x="3154680" y="3200400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1793966376" name="Shape 25"/>
          <p:cNvSpPr/>
          <p:nvPr/>
        </p:nvSpPr>
        <p:spPr bwMode="auto">
          <a:xfrm>
            <a:off x="3154680" y="3200400"/>
            <a:ext cx="502920" cy="14630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1862939079" name="Text 26"/>
          <p:cNvSpPr/>
          <p:nvPr/>
        </p:nvSpPr>
        <p:spPr bwMode="auto">
          <a:xfrm>
            <a:off x="3154680" y="3200400"/>
            <a:ext cx="502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</a:t>
            </a:r>
            <a:endParaRPr lang="en-US" sz="2200"/>
          </a:p>
        </p:txBody>
      </p:sp>
      <p:sp>
        <p:nvSpPr>
          <p:cNvPr id="2128516474" name="Text 27"/>
          <p:cNvSpPr/>
          <p:nvPr/>
        </p:nvSpPr>
        <p:spPr bwMode="auto">
          <a:xfrm>
            <a:off x="3721608" y="3310127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Transfer</a:t>
            </a:r>
            <a:endParaRPr lang="en-US" sz="1300"/>
          </a:p>
        </p:txBody>
      </p:sp>
      <p:sp>
        <p:nvSpPr>
          <p:cNvPr id="670060370" name="Text 28"/>
          <p:cNvSpPr/>
          <p:nvPr/>
        </p:nvSpPr>
        <p:spPr bwMode="auto">
          <a:xfrm>
            <a:off x="3721608" y="365760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Full documentation and handoff — or retained operations. Your choice.</a:t>
            </a:r>
            <a:endParaRPr lang="en-US" sz="1000"/>
          </a:p>
        </p:txBody>
      </p:sp>
      <p:sp>
        <p:nvSpPr>
          <p:cNvPr id="1436598787" name="Shape 29"/>
          <p:cNvSpPr/>
          <p:nvPr/>
        </p:nvSpPr>
        <p:spPr bwMode="auto">
          <a:xfrm>
            <a:off x="6035039" y="3200400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sp>
        <p:nvSpPr>
          <p:cNvPr id="1387977052" name="Shape 30"/>
          <p:cNvSpPr/>
          <p:nvPr/>
        </p:nvSpPr>
        <p:spPr bwMode="auto">
          <a:xfrm>
            <a:off x="6035039" y="3200400"/>
            <a:ext cx="502920" cy="146304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67409270" name="Text 31"/>
          <p:cNvSpPr/>
          <p:nvPr/>
        </p:nvSpPr>
        <p:spPr bwMode="auto">
          <a:xfrm>
            <a:off x="6035039" y="3200400"/>
            <a:ext cx="502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</a:t>
            </a:r>
            <a:endParaRPr lang="en-US" sz="2200"/>
          </a:p>
        </p:txBody>
      </p:sp>
      <p:sp>
        <p:nvSpPr>
          <p:cNvPr id="2038599333" name="Text 32"/>
          <p:cNvSpPr/>
          <p:nvPr/>
        </p:nvSpPr>
        <p:spPr bwMode="auto">
          <a:xfrm>
            <a:off x="6601968" y="3310127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Advance</a:t>
            </a:r>
            <a:endParaRPr lang="en-US" sz="1300"/>
          </a:p>
        </p:txBody>
      </p:sp>
      <p:sp>
        <p:nvSpPr>
          <p:cNvPr id="2101608419" name="Text 33"/>
          <p:cNvSpPr/>
          <p:nvPr/>
        </p:nvSpPr>
        <p:spPr bwMode="auto">
          <a:xfrm>
            <a:off x="6601968" y="365760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Continuous improvement. The platform is a foundation, not a finish line.</a:t>
            </a:r>
            <a:endParaRPr lang="en-US" sz="10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">
    <p:bg>
      <p:bgPr shadeToTitle="0">
        <a:solidFill>
          <a:srgbClr val="1E2744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1731866" name="Shape 0"/>
          <p:cNvSpPr/>
          <p:nvPr/>
        </p:nvSpPr>
        <p:spPr bwMode="auto">
          <a:xfrm>
            <a:off x="0" y="0"/>
            <a:ext cx="73152" cy="51435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936758437" name="Text 1"/>
          <p:cNvSpPr/>
          <p:nvPr/>
        </p:nvSpPr>
        <p:spPr bwMode="auto">
          <a:xfrm>
            <a:off x="201168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3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The Open Stack</a:t>
            </a:r>
            <a:endParaRPr lang="en-US" sz="3200"/>
          </a:p>
        </p:txBody>
      </p:sp>
      <p:sp>
        <p:nvSpPr>
          <p:cNvPr id="381776259" name="Text 2"/>
          <p:cNvSpPr/>
          <p:nvPr/>
        </p:nvSpPr>
        <p:spPr bwMode="auto">
          <a:xfrm>
            <a:off x="201168" y="822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Open-source first. Standards-based. No proprietary lock-in.</a:t>
            </a:r>
            <a:endParaRPr lang="en-US" sz="1400"/>
          </a:p>
        </p:txBody>
      </p:sp>
      <p:sp>
        <p:nvSpPr>
          <p:cNvPr id="1478079323" name="Shape 3"/>
          <p:cNvSpPr/>
          <p:nvPr/>
        </p:nvSpPr>
        <p:spPr bwMode="auto">
          <a:xfrm>
            <a:off x="201168" y="1325880"/>
            <a:ext cx="8595360" cy="5486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1689041661" name="Shape 4"/>
          <p:cNvSpPr/>
          <p:nvPr/>
        </p:nvSpPr>
        <p:spPr bwMode="auto">
          <a:xfrm>
            <a:off x="201168" y="1325880"/>
            <a:ext cx="2011680" cy="548640"/>
          </a:xfrm>
          <a:prstGeom prst="rect">
            <a:avLst/>
          </a:prstGeom>
          <a:solidFill>
            <a:srgbClr val="243357"/>
          </a:solidFill>
          <a:ln w="12700">
            <a:solidFill>
              <a:srgbClr val="243357"/>
            </a:solidFill>
            <a:prstDash val="solid"/>
          </a:ln>
        </p:spPr>
      </p:sp>
      <p:sp>
        <p:nvSpPr>
          <p:cNvPr id="388778330" name="Text 5"/>
          <p:cNvSpPr/>
          <p:nvPr/>
        </p:nvSpPr>
        <p:spPr bwMode="auto">
          <a:xfrm>
            <a:off x="274320" y="132588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Ingestion / ELT/ ETL</a:t>
            </a:r>
            <a:endParaRPr lang="en-US" sz="1000"/>
          </a:p>
        </p:txBody>
      </p:sp>
      <p:sp>
        <p:nvSpPr>
          <p:cNvPr id="247295197" name="Text 6"/>
          <p:cNvSpPr/>
          <p:nvPr/>
        </p:nvSpPr>
        <p:spPr bwMode="auto">
          <a:xfrm>
            <a:off x="2331720" y="13258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Apache Hop</a:t>
            </a:r>
            <a:endParaRPr lang="en-US" sz="1300"/>
          </a:p>
        </p:txBody>
      </p:sp>
      <p:sp>
        <p:nvSpPr>
          <p:cNvPr id="1460743932" name="Text 7"/>
          <p:cNvSpPr/>
          <p:nvPr/>
        </p:nvSpPr>
        <p:spPr bwMode="auto">
          <a:xfrm>
            <a:off x="4663440" y="132588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GUI-based pipeline authoring. Familiar to anyone from the legacy ETL world.</a:t>
            </a:r>
            <a:endParaRPr lang="en-US" sz="1000"/>
          </a:p>
        </p:txBody>
      </p:sp>
      <p:sp>
        <p:nvSpPr>
          <p:cNvPr id="841316529" name="Shape 8"/>
          <p:cNvSpPr/>
          <p:nvPr/>
        </p:nvSpPr>
        <p:spPr bwMode="auto">
          <a:xfrm>
            <a:off x="201168" y="1938528"/>
            <a:ext cx="8595360" cy="5486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1832381568" name="Shape 9"/>
          <p:cNvSpPr/>
          <p:nvPr/>
        </p:nvSpPr>
        <p:spPr bwMode="auto">
          <a:xfrm>
            <a:off x="201168" y="1938528"/>
            <a:ext cx="2011680" cy="548640"/>
          </a:xfrm>
          <a:prstGeom prst="rect">
            <a:avLst/>
          </a:prstGeom>
          <a:solidFill>
            <a:srgbClr val="243357"/>
          </a:solidFill>
          <a:ln w="12700">
            <a:solidFill>
              <a:srgbClr val="243357"/>
            </a:solidFill>
            <a:prstDash val="solid"/>
          </a:ln>
        </p:spPr>
      </p:sp>
      <p:sp>
        <p:nvSpPr>
          <p:cNvPr id="1207411833" name="Text 10"/>
          <p:cNvSpPr/>
          <p:nvPr/>
        </p:nvSpPr>
        <p:spPr bwMode="auto">
          <a:xfrm>
            <a:off x="274320" y="1938528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Analytics Engineering</a:t>
            </a:r>
            <a:endParaRPr lang="en-US" sz="1000"/>
          </a:p>
        </p:txBody>
      </p:sp>
      <p:sp>
        <p:nvSpPr>
          <p:cNvPr id="690290952" name="Text 11"/>
          <p:cNvSpPr/>
          <p:nvPr/>
        </p:nvSpPr>
        <p:spPr bwMode="auto">
          <a:xfrm>
            <a:off x="2331720" y="1938528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dbt</a:t>
            </a:r>
            <a:endParaRPr lang="en-US" sz="1300"/>
          </a:p>
        </p:txBody>
      </p:sp>
      <p:sp>
        <p:nvSpPr>
          <p:cNvPr id="1469560920" name="Text 12"/>
          <p:cNvSpPr/>
          <p:nvPr/>
        </p:nvSpPr>
        <p:spPr bwMode="auto">
          <a:xfrm>
            <a:off x="4663440" y="1938528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SQL-first. Version-controlled. Testable. The modern standard.</a:t>
            </a:r>
            <a:endParaRPr lang="en-US" sz="1000"/>
          </a:p>
        </p:txBody>
      </p:sp>
      <p:sp>
        <p:nvSpPr>
          <p:cNvPr id="537195871" name="Shape 13"/>
          <p:cNvSpPr/>
          <p:nvPr/>
        </p:nvSpPr>
        <p:spPr bwMode="auto">
          <a:xfrm>
            <a:off x="201168" y="2551176"/>
            <a:ext cx="8595360" cy="5486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305787172" name="Shape 14"/>
          <p:cNvSpPr/>
          <p:nvPr/>
        </p:nvSpPr>
        <p:spPr bwMode="auto">
          <a:xfrm>
            <a:off x="201168" y="2551176"/>
            <a:ext cx="2011680" cy="548640"/>
          </a:xfrm>
          <a:prstGeom prst="rect">
            <a:avLst/>
          </a:prstGeom>
          <a:solidFill>
            <a:srgbClr val="243357"/>
          </a:solidFill>
          <a:ln w="12700">
            <a:solidFill>
              <a:srgbClr val="243357"/>
            </a:solidFill>
            <a:prstDash val="solid"/>
          </a:ln>
        </p:spPr>
      </p:sp>
      <p:sp>
        <p:nvSpPr>
          <p:cNvPr id="71582895" name="Text 15"/>
          <p:cNvSpPr/>
          <p:nvPr/>
        </p:nvSpPr>
        <p:spPr bwMode="auto">
          <a:xfrm>
            <a:off x="274320" y="2551176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Orchestration</a:t>
            </a:r>
            <a:endParaRPr lang="en-US" sz="1000"/>
          </a:p>
        </p:txBody>
      </p:sp>
      <p:sp>
        <p:nvSpPr>
          <p:cNvPr id="1704171043" name="Text 16"/>
          <p:cNvSpPr/>
          <p:nvPr/>
        </p:nvSpPr>
        <p:spPr bwMode="auto">
          <a:xfrm>
            <a:off x="2331720" y="2551176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Apache Airflow</a:t>
            </a:r>
            <a:endParaRPr lang="en-US" sz="1300"/>
          </a:p>
        </p:txBody>
      </p:sp>
      <p:sp>
        <p:nvSpPr>
          <p:cNvPr id="780504570" name="Text 17"/>
          <p:cNvSpPr/>
          <p:nvPr/>
        </p:nvSpPr>
        <p:spPr bwMode="auto">
          <a:xfrm>
            <a:off x="4663440" y="2551176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Schedules Hop jobs and dbt runs. Extensive ecosystem.</a:t>
            </a:r>
            <a:endParaRPr lang="en-US" sz="1000"/>
          </a:p>
        </p:txBody>
      </p:sp>
      <p:sp>
        <p:nvSpPr>
          <p:cNvPr id="2067888074" name="Shape 18"/>
          <p:cNvSpPr/>
          <p:nvPr/>
        </p:nvSpPr>
        <p:spPr bwMode="auto">
          <a:xfrm>
            <a:off x="201168" y="3163824"/>
            <a:ext cx="8595360" cy="5486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642112524" name="Shape 19"/>
          <p:cNvSpPr/>
          <p:nvPr/>
        </p:nvSpPr>
        <p:spPr bwMode="auto">
          <a:xfrm>
            <a:off x="201168" y="3163824"/>
            <a:ext cx="2011680" cy="548640"/>
          </a:xfrm>
          <a:prstGeom prst="rect">
            <a:avLst/>
          </a:prstGeom>
          <a:solidFill>
            <a:srgbClr val="243357"/>
          </a:solidFill>
          <a:ln w="12700">
            <a:solidFill>
              <a:srgbClr val="243357"/>
            </a:solidFill>
            <a:prstDash val="solid"/>
          </a:ln>
        </p:spPr>
      </p:sp>
      <p:sp>
        <p:nvSpPr>
          <p:cNvPr id="845512349" name="Text 20"/>
          <p:cNvSpPr/>
          <p:nvPr/>
        </p:nvSpPr>
        <p:spPr bwMode="auto">
          <a:xfrm>
            <a:off x="274320" y="3163824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Storage Format</a:t>
            </a:r>
            <a:endParaRPr lang="en-US" sz="1000"/>
          </a:p>
        </p:txBody>
      </p:sp>
      <p:sp>
        <p:nvSpPr>
          <p:cNvPr id="1559825384" name="Text 21"/>
          <p:cNvSpPr/>
          <p:nvPr/>
        </p:nvSpPr>
        <p:spPr bwMode="auto">
          <a:xfrm>
            <a:off x="2331720" y="3163824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Apache Iceberg</a:t>
            </a:r>
            <a:endParaRPr lang="en-US" sz="1300"/>
          </a:p>
        </p:txBody>
      </p:sp>
      <p:sp>
        <p:nvSpPr>
          <p:cNvPr id="250822293" name="Text 22"/>
          <p:cNvSpPr/>
          <p:nvPr/>
        </p:nvSpPr>
        <p:spPr bwMode="auto">
          <a:xfrm>
            <a:off x="4663440" y="3163824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Open table format. Time travel. Schema evolution. No warehouse lock-in.</a:t>
            </a:r>
            <a:endParaRPr lang="en-US" sz="1000"/>
          </a:p>
        </p:txBody>
      </p:sp>
      <p:sp>
        <p:nvSpPr>
          <p:cNvPr id="146382197" name="Shape 23"/>
          <p:cNvSpPr/>
          <p:nvPr/>
        </p:nvSpPr>
        <p:spPr bwMode="auto">
          <a:xfrm>
            <a:off x="201168" y="3776472"/>
            <a:ext cx="8595360" cy="5486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698087829" name="Shape 24"/>
          <p:cNvSpPr/>
          <p:nvPr/>
        </p:nvSpPr>
        <p:spPr bwMode="auto">
          <a:xfrm>
            <a:off x="201168" y="3776472"/>
            <a:ext cx="2011680" cy="548640"/>
          </a:xfrm>
          <a:prstGeom prst="rect">
            <a:avLst/>
          </a:prstGeom>
          <a:solidFill>
            <a:srgbClr val="243357"/>
          </a:solidFill>
          <a:ln w="12700">
            <a:solidFill>
              <a:srgbClr val="243357"/>
            </a:solidFill>
            <a:prstDash val="solid"/>
          </a:ln>
        </p:spPr>
      </p:sp>
      <p:sp>
        <p:nvSpPr>
          <p:cNvPr id="626695203" name="Text 25"/>
          <p:cNvSpPr/>
          <p:nvPr/>
        </p:nvSpPr>
        <p:spPr bwMode="auto">
          <a:xfrm>
            <a:off x="274320" y="3776472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Platform Operations</a:t>
            </a:r>
            <a:endParaRPr lang="en-US" sz="1000"/>
          </a:p>
        </p:txBody>
      </p:sp>
      <p:sp>
        <p:nvSpPr>
          <p:cNvPr id="1027739488" name="Text 26"/>
          <p:cNvSpPr/>
          <p:nvPr/>
        </p:nvSpPr>
        <p:spPr bwMode="auto">
          <a:xfrm>
            <a:off x="2331720" y="377647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Stackable</a:t>
            </a:r>
            <a:endParaRPr lang="en-US" sz="1300"/>
          </a:p>
        </p:txBody>
      </p:sp>
      <p:sp>
        <p:nvSpPr>
          <p:cNvPr id="185563268" name="Text 27"/>
          <p:cNvSpPr/>
          <p:nvPr/>
        </p:nvSpPr>
        <p:spPr bwMode="auto">
          <a:xfrm>
            <a:off x="4663440" y="3776472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Kubernetes operators for the full stack. The glue that makes it deployable.</a:t>
            </a:r>
            <a:endParaRPr lang="en-US" sz="1000"/>
          </a:p>
        </p:txBody>
      </p:sp>
      <p:sp>
        <p:nvSpPr>
          <p:cNvPr id="1127965908" name="Shape 28"/>
          <p:cNvSpPr/>
          <p:nvPr/>
        </p:nvSpPr>
        <p:spPr bwMode="auto">
          <a:xfrm>
            <a:off x="201168" y="4389120"/>
            <a:ext cx="8595360" cy="54864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688911566" name="Shape 29"/>
          <p:cNvSpPr/>
          <p:nvPr/>
        </p:nvSpPr>
        <p:spPr bwMode="auto">
          <a:xfrm>
            <a:off x="201168" y="4389120"/>
            <a:ext cx="2011680" cy="548640"/>
          </a:xfrm>
          <a:prstGeom prst="rect">
            <a:avLst/>
          </a:prstGeom>
          <a:solidFill>
            <a:srgbClr val="243357"/>
          </a:solidFill>
          <a:ln w="12700">
            <a:solidFill>
              <a:srgbClr val="243357"/>
            </a:solidFill>
            <a:prstDash val="solid"/>
          </a:ln>
        </p:spPr>
      </p:sp>
      <p:sp>
        <p:nvSpPr>
          <p:cNvPr id="2103270607" name="Text 30"/>
          <p:cNvSpPr/>
          <p:nvPr/>
        </p:nvSpPr>
        <p:spPr bwMode="auto">
          <a:xfrm>
            <a:off x="274320" y="438912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BI / Reporting</a:t>
            </a:r>
            <a:endParaRPr lang="en-US" sz="1000"/>
          </a:p>
        </p:txBody>
      </p:sp>
      <p:sp>
        <p:nvSpPr>
          <p:cNvPr id="1896836566" name="Text 31"/>
          <p:cNvSpPr/>
          <p:nvPr/>
        </p:nvSpPr>
        <p:spPr bwMode="auto">
          <a:xfrm>
            <a:off x="2331720" y="438912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Metabase</a:t>
            </a:r>
            <a:endParaRPr lang="en-US" sz="1300"/>
          </a:p>
        </p:txBody>
      </p:sp>
      <p:sp>
        <p:nvSpPr>
          <p:cNvPr id="42407370" name="Text 32"/>
          <p:cNvSpPr/>
          <p:nvPr/>
        </p:nvSpPr>
        <p:spPr bwMode="auto">
          <a:xfrm>
            <a:off x="4663440" y="438912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Self-serve analytics. Approachable. Self-hosted and hosted options.</a:t>
            </a:r>
            <a:endParaRPr lang="en-US" sz="10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3941839" name="Shape 0"/>
          <p:cNvSpPr/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1164146581" name="TitleText"/>
          <p:cNvSpPr>
            <a:spLocks noGrp="1"/>
          </p:cNvSpPr>
          <p:nvPr/>
        </p:nvSpPr>
        <p:spPr bwMode="auto">
          <a:xfrm>
            <a:off x="325703" y="182879"/>
            <a:ext cx="8229600" cy="54864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r>
              <a:rPr lang="en-US" sz="2000" b="1">
                <a:solidFill>
                  <a:srgbClr val="FFFFFF"/>
                </a:solidFill>
                <a:latin typeface="Montserrat"/>
              </a:rPr>
              <a:t>Built on Open-Source Foundations</a:t>
            </a:r>
            <a:endParaRPr/>
          </a:p>
        </p:txBody>
      </p:sp>
      <p:sp>
        <p:nvSpPr>
          <p:cNvPr id="582867524" name="SubtitleText"/>
          <p:cNvSpPr/>
          <p:nvPr/>
        </p:nvSpPr>
        <p:spPr bwMode="auto">
          <a:xfrm>
            <a:off x="396202" y="571500"/>
            <a:ext cx="8229600" cy="320040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txBody>
          <a:bodyPr/>
          <a:lstStyle/>
          <a:p>
            <a:pPr>
              <a:defRPr/>
            </a:pPr>
            <a:r>
              <a:rPr lang="en-US" sz="1200">
                <a:solidFill>
                  <a:srgbClr val="F3A523"/>
                </a:solidFill>
                <a:latin typeface="Calibri"/>
              </a:rPr>
              <a:t>Open</a:t>
            </a:r>
            <a:r>
              <a:rPr lang="en-US" sz="1200">
                <a:solidFill>
                  <a:srgbClr val="F3A523"/>
                </a:solidFill>
                <a:latin typeface="Calibri"/>
              </a:rPr>
              <a:t>-source. Standards-based. No proprietary lock-in.</a:t>
            </a:r>
            <a:endParaRPr sz="1200"/>
          </a:p>
        </p:txBody>
      </p:sp>
      <p:pic>
        <p:nvPicPr>
          <p:cNvPr id="942288741" name="Logo0"/>
          <p:cNvPicPr>
            <a:picLocks noChangeAspect="1"/>
          </p:cNvPicPr>
          <p:nvPr/>
        </p:nvPicPr>
        <p:blipFill rotWithShape="1">
          <a:blip r:embed="rId3">
            <a:alphaModFix amt="85000"/>
          </a:blip>
          <a:stretch/>
        </p:blipFill>
        <p:spPr bwMode="auto">
          <a:xfrm>
            <a:off x="1079070" y="2048256"/>
            <a:ext cx="874642" cy="987552"/>
          </a:xfrm>
          <a:prstGeom prst="rect">
            <a:avLst/>
          </a:prstGeom>
          <a:noFill/>
        </p:spPr>
      </p:pic>
      <p:pic>
        <p:nvPicPr>
          <p:cNvPr id="1527599104" name="Logo1"/>
          <p:cNvPicPr>
            <a:picLocks noChangeAspect="1"/>
          </p:cNvPicPr>
          <p:nvPr/>
        </p:nvPicPr>
        <p:blipFill rotWithShape="1">
          <a:blip r:embed="rId4">
            <a:alphaModFix amt="85000"/>
          </a:blip>
          <a:stretch/>
        </p:blipFill>
        <p:spPr bwMode="auto">
          <a:xfrm>
            <a:off x="2273754" y="2048256"/>
            <a:ext cx="1917207" cy="987552"/>
          </a:xfrm>
          <a:prstGeom prst="rect">
            <a:avLst/>
          </a:prstGeom>
          <a:noFill/>
        </p:spPr>
      </p:pic>
      <p:pic>
        <p:nvPicPr>
          <p:cNvPr id="1436497183" name="Logo2"/>
          <p:cNvPicPr>
            <a:picLocks noChangeAspect="1"/>
          </p:cNvPicPr>
          <p:nvPr/>
        </p:nvPicPr>
        <p:blipFill rotWithShape="1">
          <a:blip r:embed="rId5">
            <a:alphaModFix amt="85000"/>
          </a:blip>
          <a:stretch/>
        </p:blipFill>
        <p:spPr bwMode="auto">
          <a:xfrm>
            <a:off x="4511002" y="2048256"/>
            <a:ext cx="3694921" cy="987552"/>
          </a:xfrm>
          <a:prstGeom prst="rect">
            <a:avLst/>
          </a:prstGeom>
          <a:noFill/>
        </p:spPr>
      </p:pic>
      <p:pic>
        <p:nvPicPr>
          <p:cNvPr id="635774097" name="Logo3"/>
          <p:cNvPicPr>
            <a:picLocks noChangeAspect="1"/>
          </p:cNvPicPr>
          <p:nvPr/>
        </p:nvPicPr>
        <p:blipFill rotWithShape="1">
          <a:blip r:embed="rId6">
            <a:alphaModFix amt="85000"/>
          </a:blip>
          <a:stretch/>
        </p:blipFill>
        <p:spPr bwMode="auto">
          <a:xfrm>
            <a:off x="1188774" y="3602735"/>
            <a:ext cx="1371600" cy="667512"/>
          </a:xfrm>
          <a:prstGeom prst="rect">
            <a:avLst/>
          </a:prstGeom>
          <a:noFill/>
        </p:spPr>
      </p:pic>
      <p:pic>
        <p:nvPicPr>
          <p:cNvPr id="1315871248" name="Logo4"/>
          <p:cNvPicPr>
            <a:picLocks noChangeAspect="1"/>
          </p:cNvPicPr>
          <p:nvPr/>
        </p:nvPicPr>
        <p:blipFill rotWithShape="1">
          <a:blip r:embed="rId7">
            <a:alphaModFix amt="85000"/>
          </a:blip>
          <a:stretch/>
        </p:blipFill>
        <p:spPr bwMode="auto">
          <a:xfrm>
            <a:off x="2880414" y="3602735"/>
            <a:ext cx="3867066" cy="667512"/>
          </a:xfrm>
          <a:prstGeom prst="rect">
            <a:avLst/>
          </a:prstGeom>
          <a:noFill/>
        </p:spPr>
      </p:pic>
      <p:pic>
        <p:nvPicPr>
          <p:cNvPr id="1909399989" name="Logo5"/>
          <p:cNvPicPr>
            <a:picLocks noChangeAspect="1"/>
          </p:cNvPicPr>
          <p:nvPr/>
        </p:nvPicPr>
        <p:blipFill rotWithShape="1">
          <a:blip r:embed="rId8">
            <a:alphaModFix amt="85000"/>
          </a:blip>
          <a:stretch/>
        </p:blipFill>
        <p:spPr bwMode="auto">
          <a:xfrm>
            <a:off x="7067521" y="3602735"/>
            <a:ext cx="1028700" cy="667512"/>
          </a:xfrm>
          <a:prstGeom prst="rect">
            <a:avLst/>
          </a:prstGeom>
          <a:noFill/>
        </p:spPr>
      </p:pic>
      <p:sp>
        <p:nvSpPr>
          <p:cNvPr id="1038803428" name="Shape 1"/>
          <p:cNvSpPr/>
          <p:nvPr/>
        </p:nvSpPr>
        <p:spPr bwMode="auto">
          <a:xfrm>
            <a:off x="0" y="0"/>
            <a:ext cx="73152" cy="9144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">
    <p:bg>
      <p:bgPr shadeToTitle="0">
        <a:solidFill>
          <a:srgbClr val="1E2744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6700798" name="Shape 0"/>
          <p:cNvSpPr/>
          <p:nvPr/>
        </p:nvSpPr>
        <p:spPr bwMode="auto">
          <a:xfrm>
            <a:off x="0" y="0"/>
            <a:ext cx="9144000" cy="749808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1468656591" name="Shape 1"/>
          <p:cNvSpPr/>
          <p:nvPr/>
        </p:nvSpPr>
        <p:spPr bwMode="auto">
          <a:xfrm>
            <a:off x="0" y="0"/>
            <a:ext cx="164592" cy="749808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971951416" name="Text 2"/>
          <p:cNvSpPr/>
          <p:nvPr/>
        </p:nvSpPr>
        <p:spPr bwMode="auto">
          <a:xfrm>
            <a:off x="274320" y="0"/>
            <a:ext cx="5486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20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Example Datalake Reference Architecture</a:t>
            </a:r>
            <a:endParaRPr lang="en-US" sz="2200"/>
          </a:p>
        </p:txBody>
      </p:sp>
      <p:sp>
        <p:nvSpPr>
          <p:cNvPr id="1632687012" name="Text 3"/>
          <p:cNvSpPr/>
          <p:nvPr/>
        </p:nvSpPr>
        <p:spPr bwMode="auto">
          <a:xfrm>
            <a:off x="5669279" y="0"/>
            <a:ext cx="33832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  <a:defRPr/>
            </a:pPr>
            <a:r>
              <a:rPr lang="en-US" sz="9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Analytics &amp; AI Readiness  ·  Open-source stack  ·  Deployed via Stackable on Kubernetes</a:t>
            </a:r>
            <a:endParaRPr lang="en-US" sz="900"/>
          </a:p>
        </p:txBody>
      </p:sp>
      <p:sp>
        <p:nvSpPr>
          <p:cNvPr id="763970662" name="Shape 4"/>
          <p:cNvSpPr/>
          <p:nvPr/>
        </p:nvSpPr>
        <p:spPr bwMode="auto">
          <a:xfrm>
            <a:off x="182880" y="868680"/>
            <a:ext cx="8778240" cy="3977640"/>
          </a:xfrm>
          <a:prstGeom prst="rect">
            <a:avLst/>
          </a:prstGeom>
          <a:solidFill>
            <a:srgbClr val="1A2840"/>
          </a:solidFill>
          <a:ln w="12700">
            <a:solidFill>
              <a:srgbClr val="F3A523"/>
            </a:solidFill>
            <a:prstDash val="dash"/>
          </a:ln>
        </p:spPr>
      </p:sp>
      <p:sp>
        <p:nvSpPr>
          <p:cNvPr id="2070146693" name="Text 5"/>
          <p:cNvSpPr/>
          <p:nvPr/>
        </p:nvSpPr>
        <p:spPr bwMode="auto">
          <a:xfrm>
            <a:off x="274320" y="88696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00" i="1">
                <a:solidFill>
                  <a:srgbClr val="F3A523"/>
                </a:solidFill>
                <a:latin typeface="Calibri"/>
                <a:ea typeface="Calibri"/>
                <a:cs typeface="Calibri"/>
              </a:rPr>
              <a:t>Stackable Data Platform  ·  Kubernetes Operators</a:t>
            </a:r>
            <a:endParaRPr lang="en-US" sz="900"/>
          </a:p>
        </p:txBody>
      </p:sp>
      <p:sp>
        <p:nvSpPr>
          <p:cNvPr id="1759735232" name="Shape 6"/>
          <p:cNvSpPr/>
          <p:nvPr/>
        </p:nvSpPr>
        <p:spPr bwMode="auto">
          <a:xfrm>
            <a:off x="320040" y="1234440"/>
            <a:ext cx="1554480" cy="3246120"/>
          </a:xfrm>
          <a:prstGeom prst="rect">
            <a:avLst/>
          </a:prstGeom>
          <a:solidFill>
            <a:srgbClr val="1A2840"/>
          </a:solidFill>
          <a:ln w="19050">
            <a:solidFill>
              <a:srgbClr val="F3A523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20000"/>
              </a:srgbClr>
            </a:outerShdw>
          </a:effectLst>
        </p:spPr>
      </p:sp>
      <p:sp>
        <p:nvSpPr>
          <p:cNvPr id="561023397" name="Shape 7"/>
          <p:cNvSpPr/>
          <p:nvPr/>
        </p:nvSpPr>
        <p:spPr bwMode="auto">
          <a:xfrm>
            <a:off x="320040" y="1234440"/>
            <a:ext cx="1554480" cy="292608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88373000" name="Text 8"/>
          <p:cNvSpPr/>
          <p:nvPr/>
        </p:nvSpPr>
        <p:spPr bwMode="auto">
          <a:xfrm>
            <a:off x="320040" y="123444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DATA SOURCES</a:t>
            </a:r>
            <a:endParaRPr lang="en-US" sz="1000"/>
          </a:p>
        </p:txBody>
      </p:sp>
      <p:sp>
        <p:nvSpPr>
          <p:cNvPr id="363999221" name="Shape 9"/>
          <p:cNvSpPr/>
          <p:nvPr/>
        </p:nvSpPr>
        <p:spPr bwMode="auto">
          <a:xfrm>
            <a:off x="411480" y="1618488"/>
            <a:ext cx="1371600" cy="347471"/>
          </a:xfrm>
          <a:prstGeom prst="rect">
            <a:avLst/>
          </a:prstGeom>
          <a:solidFill>
            <a:srgbClr val="1E2744"/>
          </a:solidFill>
          <a:ln w="12700">
            <a:solidFill>
              <a:srgbClr val="2A3A5E"/>
            </a:solidFill>
            <a:prstDash val="solid"/>
          </a:ln>
        </p:spPr>
      </p:sp>
      <p:sp>
        <p:nvSpPr>
          <p:cNvPr id="474629079" name="Text 10"/>
          <p:cNvSpPr/>
          <p:nvPr/>
        </p:nvSpPr>
        <p:spPr bwMode="auto">
          <a:xfrm>
            <a:off x="411480" y="1618488"/>
            <a:ext cx="1371600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ERP / ERP CDC</a:t>
            </a:r>
            <a:endParaRPr lang="en-US" sz="950"/>
          </a:p>
        </p:txBody>
      </p:sp>
      <p:sp>
        <p:nvSpPr>
          <p:cNvPr id="2034550739" name="Shape 11"/>
          <p:cNvSpPr/>
          <p:nvPr/>
        </p:nvSpPr>
        <p:spPr bwMode="auto">
          <a:xfrm>
            <a:off x="411480" y="2075688"/>
            <a:ext cx="1371600" cy="347471"/>
          </a:xfrm>
          <a:prstGeom prst="rect">
            <a:avLst/>
          </a:prstGeom>
          <a:solidFill>
            <a:srgbClr val="1E2744"/>
          </a:solidFill>
          <a:ln w="12700">
            <a:solidFill>
              <a:srgbClr val="2A3A5E"/>
            </a:solidFill>
            <a:prstDash val="solid"/>
          </a:ln>
        </p:spPr>
      </p:sp>
      <p:sp>
        <p:nvSpPr>
          <p:cNvPr id="1577126362" name="Text 12"/>
          <p:cNvSpPr/>
          <p:nvPr/>
        </p:nvSpPr>
        <p:spPr bwMode="auto">
          <a:xfrm>
            <a:off x="411480" y="2075688"/>
            <a:ext cx="1371600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CRM</a:t>
            </a:r>
            <a:endParaRPr lang="en-US" sz="950"/>
          </a:p>
        </p:txBody>
      </p:sp>
      <p:sp>
        <p:nvSpPr>
          <p:cNvPr id="705837051" name="Shape 13"/>
          <p:cNvSpPr/>
          <p:nvPr/>
        </p:nvSpPr>
        <p:spPr bwMode="auto">
          <a:xfrm>
            <a:off x="411480" y="2532888"/>
            <a:ext cx="1371600" cy="347471"/>
          </a:xfrm>
          <a:prstGeom prst="rect">
            <a:avLst/>
          </a:prstGeom>
          <a:solidFill>
            <a:srgbClr val="1E2744"/>
          </a:solidFill>
          <a:ln w="12700">
            <a:solidFill>
              <a:srgbClr val="2A3A5E"/>
            </a:solidFill>
            <a:prstDash val="solid"/>
          </a:ln>
        </p:spPr>
      </p:sp>
      <p:sp>
        <p:nvSpPr>
          <p:cNvPr id="188041767" name="Text 14"/>
          <p:cNvSpPr/>
          <p:nvPr/>
        </p:nvSpPr>
        <p:spPr bwMode="auto">
          <a:xfrm>
            <a:off x="411480" y="2532888"/>
            <a:ext cx="1371600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SaaS APIs</a:t>
            </a:r>
            <a:endParaRPr lang="en-US" sz="950"/>
          </a:p>
        </p:txBody>
      </p:sp>
      <p:sp>
        <p:nvSpPr>
          <p:cNvPr id="2027831985" name="Shape 15"/>
          <p:cNvSpPr/>
          <p:nvPr/>
        </p:nvSpPr>
        <p:spPr bwMode="auto">
          <a:xfrm>
            <a:off x="411480" y="2990088"/>
            <a:ext cx="1371600" cy="347471"/>
          </a:xfrm>
          <a:prstGeom prst="rect">
            <a:avLst/>
          </a:prstGeom>
          <a:solidFill>
            <a:srgbClr val="1E2744"/>
          </a:solidFill>
          <a:ln w="12700">
            <a:solidFill>
              <a:srgbClr val="2A3A5E"/>
            </a:solidFill>
            <a:prstDash val="solid"/>
          </a:ln>
        </p:spPr>
      </p:sp>
      <p:sp>
        <p:nvSpPr>
          <p:cNvPr id="565812903" name="Text 16"/>
          <p:cNvSpPr/>
          <p:nvPr/>
        </p:nvSpPr>
        <p:spPr bwMode="auto">
          <a:xfrm>
            <a:off x="411480" y="2990088"/>
            <a:ext cx="1371600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Relational DBs</a:t>
            </a:r>
            <a:endParaRPr lang="en-US" sz="950"/>
          </a:p>
        </p:txBody>
      </p:sp>
      <p:sp>
        <p:nvSpPr>
          <p:cNvPr id="1918302555" name="Shape 17"/>
          <p:cNvSpPr/>
          <p:nvPr/>
        </p:nvSpPr>
        <p:spPr bwMode="auto">
          <a:xfrm>
            <a:off x="411480" y="3447288"/>
            <a:ext cx="1371600" cy="347471"/>
          </a:xfrm>
          <a:prstGeom prst="rect">
            <a:avLst/>
          </a:prstGeom>
          <a:solidFill>
            <a:srgbClr val="1E2744"/>
          </a:solidFill>
          <a:ln w="12700">
            <a:solidFill>
              <a:srgbClr val="2A3A5E"/>
            </a:solidFill>
            <a:prstDash val="solid"/>
          </a:ln>
        </p:spPr>
      </p:sp>
      <p:sp>
        <p:nvSpPr>
          <p:cNvPr id="617521926" name="Text 18"/>
          <p:cNvSpPr/>
          <p:nvPr/>
        </p:nvSpPr>
        <p:spPr bwMode="auto">
          <a:xfrm>
            <a:off x="411480" y="3447288"/>
            <a:ext cx="1371600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Flat Files / CSV</a:t>
            </a:r>
            <a:endParaRPr lang="en-US" sz="950"/>
          </a:p>
        </p:txBody>
      </p:sp>
      <p:sp>
        <p:nvSpPr>
          <p:cNvPr id="176425868" name="Shape 19"/>
          <p:cNvSpPr/>
          <p:nvPr/>
        </p:nvSpPr>
        <p:spPr bwMode="auto">
          <a:xfrm>
            <a:off x="411480" y="3904488"/>
            <a:ext cx="1371600" cy="347471"/>
          </a:xfrm>
          <a:prstGeom prst="rect">
            <a:avLst/>
          </a:prstGeom>
          <a:solidFill>
            <a:srgbClr val="1E2744"/>
          </a:solidFill>
          <a:ln w="12700">
            <a:solidFill>
              <a:srgbClr val="2A3A5E"/>
            </a:solidFill>
            <a:prstDash val="solid"/>
          </a:ln>
        </p:spPr>
      </p:sp>
      <p:sp>
        <p:nvSpPr>
          <p:cNvPr id="443052993" name="Text 20"/>
          <p:cNvSpPr/>
          <p:nvPr/>
        </p:nvSpPr>
        <p:spPr bwMode="auto">
          <a:xfrm>
            <a:off x="411480" y="3904488"/>
            <a:ext cx="1371600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Streaming Events</a:t>
            </a:r>
            <a:endParaRPr lang="en-US" sz="950"/>
          </a:p>
        </p:txBody>
      </p:sp>
      <p:sp>
        <p:nvSpPr>
          <p:cNvPr id="643132888" name="Shape 21"/>
          <p:cNvSpPr/>
          <p:nvPr/>
        </p:nvSpPr>
        <p:spPr bwMode="auto">
          <a:xfrm>
            <a:off x="1892808" y="2880360"/>
            <a:ext cx="201168" cy="0"/>
          </a:xfrm>
          <a:prstGeom prst="line">
            <a:avLst/>
          </a:prstGeom>
          <a:noFill/>
          <a:ln w="25400">
            <a:solidFill>
              <a:srgbClr val="F3A523"/>
            </a:solidFill>
            <a:prstDash val="solid"/>
          </a:ln>
        </p:spPr>
      </p:sp>
      <p:sp>
        <p:nvSpPr>
          <p:cNvPr id="322784334" name="Text 22"/>
          <p:cNvSpPr/>
          <p:nvPr/>
        </p:nvSpPr>
        <p:spPr bwMode="auto">
          <a:xfrm>
            <a:off x="2020824" y="2761488"/>
            <a:ext cx="182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F3A523"/>
                </a:solidFill>
              </a:rPr>
              <a:t>►</a:t>
            </a:r>
            <a:endParaRPr lang="en-US" sz="1100"/>
          </a:p>
        </p:txBody>
      </p:sp>
      <p:sp>
        <p:nvSpPr>
          <p:cNvPr id="423403942" name="Shape 23"/>
          <p:cNvSpPr/>
          <p:nvPr/>
        </p:nvSpPr>
        <p:spPr bwMode="auto">
          <a:xfrm>
            <a:off x="2103120" y="1234440"/>
            <a:ext cx="1554480" cy="3246120"/>
          </a:xfrm>
          <a:prstGeom prst="rect">
            <a:avLst/>
          </a:prstGeom>
          <a:solidFill>
            <a:srgbClr val="1A2840"/>
          </a:solidFill>
          <a:ln w="19050">
            <a:solidFill>
              <a:srgbClr val="F3A523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20000"/>
              </a:srgbClr>
            </a:outerShdw>
          </a:effectLst>
        </p:spPr>
      </p:sp>
      <p:sp>
        <p:nvSpPr>
          <p:cNvPr id="639769349" name="Shape 24"/>
          <p:cNvSpPr/>
          <p:nvPr/>
        </p:nvSpPr>
        <p:spPr bwMode="auto">
          <a:xfrm>
            <a:off x="2103120" y="1234440"/>
            <a:ext cx="1554480" cy="292608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036523975" name="Text 25"/>
          <p:cNvSpPr/>
          <p:nvPr/>
        </p:nvSpPr>
        <p:spPr bwMode="auto">
          <a:xfrm>
            <a:off x="2103120" y="123444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APACHE HOP</a:t>
            </a:r>
            <a:endParaRPr lang="en-US" sz="1000"/>
          </a:p>
        </p:txBody>
      </p:sp>
      <p:sp>
        <p:nvSpPr>
          <p:cNvPr id="1339170731" name="Text 26"/>
          <p:cNvSpPr/>
          <p:nvPr/>
        </p:nvSpPr>
        <p:spPr bwMode="auto">
          <a:xfrm>
            <a:off x="2148840" y="158191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i="1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Pipeline Ingestion &amp; ETL</a:t>
            </a:r>
            <a:endParaRPr lang="en-US" sz="900"/>
          </a:p>
        </p:txBody>
      </p:sp>
      <p:sp>
        <p:nvSpPr>
          <p:cNvPr id="1809058163" name="Text 27"/>
          <p:cNvSpPr/>
          <p:nvPr/>
        </p:nvSpPr>
        <p:spPr bwMode="auto">
          <a:xfrm>
            <a:off x="2176272" y="1856232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Source connectors</a:t>
            </a:r>
            <a:endParaRPr lang="en-US" sz="950"/>
          </a:p>
        </p:txBody>
      </p:sp>
      <p:sp>
        <p:nvSpPr>
          <p:cNvPr id="1531810395" name="Text 28"/>
          <p:cNvSpPr/>
          <p:nvPr/>
        </p:nvSpPr>
        <p:spPr bwMode="auto">
          <a:xfrm>
            <a:off x="2176272" y="2258568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Schema mapping</a:t>
            </a:r>
            <a:endParaRPr lang="en-US" sz="950"/>
          </a:p>
        </p:txBody>
      </p:sp>
      <p:sp>
        <p:nvSpPr>
          <p:cNvPr id="1064782440" name="Text 29"/>
          <p:cNvSpPr/>
          <p:nvPr/>
        </p:nvSpPr>
        <p:spPr bwMode="auto">
          <a:xfrm>
            <a:off x="2176272" y="2660904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Data type coercion</a:t>
            </a:r>
            <a:endParaRPr lang="en-US" sz="950"/>
          </a:p>
        </p:txBody>
      </p:sp>
      <p:sp>
        <p:nvSpPr>
          <p:cNvPr id="925537811" name="Text 30"/>
          <p:cNvSpPr/>
          <p:nvPr/>
        </p:nvSpPr>
        <p:spPr bwMode="auto">
          <a:xfrm>
            <a:off x="2176272" y="3063240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Incremental / CDC load</a:t>
            </a:r>
            <a:endParaRPr lang="en-US" sz="950"/>
          </a:p>
        </p:txBody>
      </p:sp>
      <p:sp>
        <p:nvSpPr>
          <p:cNvPr id="400971818" name="Text 31"/>
          <p:cNvSpPr/>
          <p:nvPr/>
        </p:nvSpPr>
        <p:spPr bwMode="auto">
          <a:xfrm>
            <a:off x="2176272" y="3465576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Error handling &amp; retry</a:t>
            </a:r>
            <a:endParaRPr lang="en-US" sz="950"/>
          </a:p>
        </p:txBody>
      </p:sp>
      <p:sp>
        <p:nvSpPr>
          <p:cNvPr id="1263378570" name="Text 32"/>
          <p:cNvSpPr/>
          <p:nvPr/>
        </p:nvSpPr>
        <p:spPr bwMode="auto">
          <a:xfrm>
            <a:off x="2176272" y="3867910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Iceberg writer</a:t>
            </a:r>
            <a:endParaRPr lang="en-US" sz="950"/>
          </a:p>
        </p:txBody>
      </p:sp>
      <p:sp>
        <p:nvSpPr>
          <p:cNvPr id="351538880" name="Shape 33"/>
          <p:cNvSpPr/>
          <p:nvPr/>
        </p:nvSpPr>
        <p:spPr bwMode="auto">
          <a:xfrm>
            <a:off x="3675888" y="2880360"/>
            <a:ext cx="201168" cy="0"/>
          </a:xfrm>
          <a:prstGeom prst="line">
            <a:avLst/>
          </a:prstGeom>
          <a:noFill/>
          <a:ln w="25400">
            <a:solidFill>
              <a:srgbClr val="F3A523"/>
            </a:solidFill>
            <a:prstDash val="solid"/>
          </a:ln>
        </p:spPr>
      </p:sp>
      <p:sp>
        <p:nvSpPr>
          <p:cNvPr id="1912732563" name="Text 34"/>
          <p:cNvSpPr/>
          <p:nvPr/>
        </p:nvSpPr>
        <p:spPr bwMode="auto">
          <a:xfrm>
            <a:off x="3803904" y="2761488"/>
            <a:ext cx="182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F3A523"/>
                </a:solidFill>
              </a:rPr>
              <a:t>►</a:t>
            </a:r>
            <a:endParaRPr lang="en-US" sz="1100"/>
          </a:p>
        </p:txBody>
      </p:sp>
      <p:sp>
        <p:nvSpPr>
          <p:cNvPr id="368707295" name="Shape 35"/>
          <p:cNvSpPr/>
          <p:nvPr/>
        </p:nvSpPr>
        <p:spPr bwMode="auto">
          <a:xfrm>
            <a:off x="3886200" y="1234440"/>
            <a:ext cx="2103120" cy="3246120"/>
          </a:xfrm>
          <a:prstGeom prst="rect">
            <a:avLst/>
          </a:prstGeom>
          <a:solidFill>
            <a:srgbClr val="1A2840"/>
          </a:solidFill>
          <a:ln w="19050">
            <a:solidFill>
              <a:srgbClr val="02C39A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20000"/>
              </a:srgbClr>
            </a:outerShdw>
          </a:effectLst>
        </p:spPr>
      </p:sp>
      <p:sp>
        <p:nvSpPr>
          <p:cNvPr id="1680183261" name="Shape 36"/>
          <p:cNvSpPr/>
          <p:nvPr/>
        </p:nvSpPr>
        <p:spPr bwMode="auto">
          <a:xfrm>
            <a:off x="3886200" y="1234440"/>
            <a:ext cx="2103120" cy="2926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649911319" name="Text 37"/>
          <p:cNvSpPr/>
          <p:nvPr/>
        </p:nvSpPr>
        <p:spPr bwMode="auto">
          <a:xfrm>
            <a:off x="3886200" y="123444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1E2744"/>
                </a:solidFill>
                <a:latin typeface="Arial"/>
                <a:ea typeface="Arial"/>
                <a:cs typeface="Arial"/>
              </a:rPr>
              <a:t>APACHE ICEBERG</a:t>
            </a:r>
            <a:endParaRPr lang="en-US" sz="1000"/>
          </a:p>
        </p:txBody>
      </p:sp>
      <p:sp>
        <p:nvSpPr>
          <p:cNvPr id="202616897" name="Text 38"/>
          <p:cNvSpPr/>
          <p:nvPr/>
        </p:nvSpPr>
        <p:spPr bwMode="auto">
          <a:xfrm>
            <a:off x="3931920" y="158191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i="1">
                <a:solidFill>
                  <a:srgbClr val="02C39A"/>
                </a:solidFill>
                <a:latin typeface="Calibri"/>
                <a:ea typeface="Calibri"/>
                <a:cs typeface="Calibri"/>
              </a:rPr>
              <a:t>Open Table Format  ·  S3-Compatible Storage</a:t>
            </a:r>
            <a:endParaRPr lang="en-US" sz="900"/>
          </a:p>
        </p:txBody>
      </p:sp>
      <p:sp>
        <p:nvSpPr>
          <p:cNvPr id="31817319" name="Text 39"/>
          <p:cNvSpPr/>
          <p:nvPr/>
        </p:nvSpPr>
        <p:spPr bwMode="auto">
          <a:xfrm>
            <a:off x="3959352" y="1856232"/>
            <a:ext cx="195681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Raw layer (bronze)</a:t>
            </a:r>
            <a:endParaRPr lang="en-US" sz="950"/>
          </a:p>
        </p:txBody>
      </p:sp>
      <p:sp>
        <p:nvSpPr>
          <p:cNvPr id="141247988" name="Text 40"/>
          <p:cNvSpPr/>
          <p:nvPr/>
        </p:nvSpPr>
        <p:spPr bwMode="auto">
          <a:xfrm>
            <a:off x="3959352" y="2258568"/>
            <a:ext cx="195681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Validated layer (silver)</a:t>
            </a:r>
            <a:endParaRPr lang="en-US" sz="950"/>
          </a:p>
        </p:txBody>
      </p:sp>
      <p:sp>
        <p:nvSpPr>
          <p:cNvPr id="1793331441" name="Text 41"/>
          <p:cNvSpPr/>
          <p:nvPr/>
        </p:nvSpPr>
        <p:spPr bwMode="auto">
          <a:xfrm>
            <a:off x="3959352" y="2660904"/>
            <a:ext cx="195681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Curated layer (gold)</a:t>
            </a:r>
            <a:endParaRPr lang="en-US" sz="950"/>
          </a:p>
        </p:txBody>
      </p:sp>
      <p:sp>
        <p:nvSpPr>
          <p:cNvPr id="177841585" name="Text 42"/>
          <p:cNvSpPr/>
          <p:nvPr/>
        </p:nvSpPr>
        <p:spPr bwMode="auto">
          <a:xfrm>
            <a:off x="3959352" y="3063240"/>
            <a:ext cx="195681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Snapshot / time travel</a:t>
            </a:r>
            <a:endParaRPr lang="en-US" sz="950"/>
          </a:p>
        </p:txBody>
      </p:sp>
      <p:sp>
        <p:nvSpPr>
          <p:cNvPr id="296840623" name="Text 43"/>
          <p:cNvSpPr/>
          <p:nvPr/>
        </p:nvSpPr>
        <p:spPr bwMode="auto">
          <a:xfrm>
            <a:off x="3959352" y="3465576"/>
            <a:ext cx="195681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Schema evolution</a:t>
            </a:r>
            <a:endParaRPr lang="en-US" sz="950"/>
          </a:p>
        </p:txBody>
      </p:sp>
      <p:sp>
        <p:nvSpPr>
          <p:cNvPr id="23606810" name="Text 44"/>
          <p:cNvSpPr/>
          <p:nvPr/>
        </p:nvSpPr>
        <p:spPr bwMode="auto">
          <a:xfrm>
            <a:off x="3959352" y="3867910"/>
            <a:ext cx="195681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MinIO / R2 / S3</a:t>
            </a:r>
            <a:endParaRPr lang="en-US" sz="950"/>
          </a:p>
        </p:txBody>
      </p:sp>
      <p:sp>
        <p:nvSpPr>
          <p:cNvPr id="541478944" name="Shape 45"/>
          <p:cNvSpPr/>
          <p:nvPr/>
        </p:nvSpPr>
        <p:spPr bwMode="auto">
          <a:xfrm flipH="0" flipV="0">
            <a:off x="5641847" y="2880360"/>
            <a:ext cx="128016" cy="0"/>
          </a:xfrm>
          <a:prstGeom prst="line">
            <a:avLst/>
          </a:prstGeom>
          <a:noFill/>
          <a:ln w="25400">
            <a:solidFill>
              <a:srgbClr val="F3A523"/>
            </a:solidFill>
            <a:prstDash val="solid"/>
          </a:ln>
        </p:spPr>
      </p:sp>
      <p:sp>
        <p:nvSpPr>
          <p:cNvPr id="676812652" name="Shape 47"/>
          <p:cNvSpPr/>
          <p:nvPr/>
        </p:nvSpPr>
        <p:spPr bwMode="auto">
          <a:xfrm>
            <a:off x="5943600" y="1234440"/>
            <a:ext cx="1554480" cy="3246120"/>
          </a:xfrm>
          <a:prstGeom prst="rect">
            <a:avLst/>
          </a:prstGeom>
          <a:solidFill>
            <a:srgbClr val="1A2840"/>
          </a:solidFill>
          <a:ln w="19050">
            <a:solidFill>
              <a:srgbClr val="F3A523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20000"/>
              </a:srgbClr>
            </a:outerShdw>
          </a:effectLst>
        </p:spPr>
      </p:sp>
      <p:sp>
        <p:nvSpPr>
          <p:cNvPr id="1788876922" name="Shape 48"/>
          <p:cNvSpPr/>
          <p:nvPr/>
        </p:nvSpPr>
        <p:spPr bwMode="auto">
          <a:xfrm>
            <a:off x="5943600" y="1234440"/>
            <a:ext cx="1554480" cy="292608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870716762" name="Text 49"/>
          <p:cNvSpPr/>
          <p:nvPr/>
        </p:nvSpPr>
        <p:spPr bwMode="auto">
          <a:xfrm>
            <a:off x="5943600" y="123444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METABASE</a:t>
            </a:r>
            <a:endParaRPr lang="en-US" sz="1000"/>
          </a:p>
        </p:txBody>
      </p:sp>
      <p:sp>
        <p:nvSpPr>
          <p:cNvPr id="1128721220" name="Text 50"/>
          <p:cNvSpPr/>
          <p:nvPr/>
        </p:nvSpPr>
        <p:spPr bwMode="auto">
          <a:xfrm>
            <a:off x="5989320" y="158191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i="1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BI &amp; Self-Serve Analytics</a:t>
            </a:r>
            <a:endParaRPr lang="en-US" sz="900"/>
          </a:p>
        </p:txBody>
      </p:sp>
      <p:sp>
        <p:nvSpPr>
          <p:cNvPr id="913098059" name="Text 51"/>
          <p:cNvSpPr/>
          <p:nvPr/>
        </p:nvSpPr>
        <p:spPr bwMode="auto">
          <a:xfrm>
            <a:off x="6016752" y="1856232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Interactive dashboards</a:t>
            </a:r>
            <a:endParaRPr lang="en-US" sz="950"/>
          </a:p>
        </p:txBody>
      </p:sp>
      <p:sp>
        <p:nvSpPr>
          <p:cNvPr id="1161123319" name="Text 52"/>
          <p:cNvSpPr/>
          <p:nvPr/>
        </p:nvSpPr>
        <p:spPr bwMode="auto">
          <a:xfrm>
            <a:off x="6016752" y="2258568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Ad-hoc SQL queries</a:t>
            </a:r>
            <a:endParaRPr lang="en-US" sz="950"/>
          </a:p>
        </p:txBody>
      </p:sp>
      <p:sp>
        <p:nvSpPr>
          <p:cNvPr id="528223907" name="Text 53"/>
          <p:cNvSpPr/>
          <p:nvPr/>
        </p:nvSpPr>
        <p:spPr bwMode="auto">
          <a:xfrm>
            <a:off x="6016752" y="2660904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Scheduled reports</a:t>
            </a:r>
            <a:endParaRPr lang="en-US" sz="950"/>
          </a:p>
        </p:txBody>
      </p:sp>
      <p:sp>
        <p:nvSpPr>
          <p:cNvPr id="1832078819" name="Text 54"/>
          <p:cNvSpPr/>
          <p:nvPr/>
        </p:nvSpPr>
        <p:spPr bwMode="auto">
          <a:xfrm>
            <a:off x="6016752" y="3063240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Iceberg direct connect</a:t>
            </a:r>
            <a:endParaRPr lang="en-US" sz="950"/>
          </a:p>
        </p:txBody>
      </p:sp>
      <p:sp>
        <p:nvSpPr>
          <p:cNvPr id="1431609462" name="Text 55"/>
          <p:cNvSpPr/>
          <p:nvPr/>
        </p:nvSpPr>
        <p:spPr bwMode="auto">
          <a:xfrm>
            <a:off x="6016752" y="3465576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Role-based access</a:t>
            </a:r>
            <a:endParaRPr lang="en-US" sz="950"/>
          </a:p>
        </p:txBody>
      </p:sp>
      <p:sp>
        <p:nvSpPr>
          <p:cNvPr id="432025190" name="Text 56"/>
          <p:cNvSpPr/>
          <p:nvPr/>
        </p:nvSpPr>
        <p:spPr bwMode="auto">
          <a:xfrm>
            <a:off x="6016752" y="3867910"/>
            <a:ext cx="1408176" cy="347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Self-hosted option</a:t>
            </a:r>
            <a:endParaRPr lang="en-US" sz="950"/>
          </a:p>
        </p:txBody>
      </p:sp>
      <p:sp>
        <p:nvSpPr>
          <p:cNvPr id="938898707" name="Shape 57"/>
          <p:cNvSpPr/>
          <p:nvPr/>
        </p:nvSpPr>
        <p:spPr bwMode="auto">
          <a:xfrm>
            <a:off x="7516368" y="1234440"/>
            <a:ext cx="1216150" cy="3246120"/>
          </a:xfrm>
          <a:prstGeom prst="rect">
            <a:avLst/>
          </a:prstGeom>
          <a:solidFill>
            <a:srgbClr val="1A2840"/>
          </a:solidFill>
          <a:ln w="19050">
            <a:solidFill>
              <a:srgbClr val="E8704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20000"/>
              </a:srgbClr>
            </a:outerShdw>
          </a:effectLst>
        </p:spPr>
      </p:sp>
      <p:sp>
        <p:nvSpPr>
          <p:cNvPr id="1992457268" name="Shape 58"/>
          <p:cNvSpPr/>
          <p:nvPr/>
        </p:nvSpPr>
        <p:spPr bwMode="auto">
          <a:xfrm>
            <a:off x="7516368" y="1234440"/>
            <a:ext cx="1216150" cy="292608"/>
          </a:xfrm>
          <a:prstGeom prst="rect">
            <a:avLst/>
          </a:prstGeom>
          <a:solidFill>
            <a:srgbClr val="E87040"/>
          </a:solidFill>
          <a:ln w="12700">
            <a:solidFill>
              <a:srgbClr val="E87040"/>
            </a:solidFill>
            <a:prstDash val="solid"/>
          </a:ln>
        </p:spPr>
      </p:sp>
      <p:sp>
        <p:nvSpPr>
          <p:cNvPr id="1466997206" name="Text 59"/>
          <p:cNvSpPr/>
          <p:nvPr/>
        </p:nvSpPr>
        <p:spPr bwMode="auto">
          <a:xfrm>
            <a:off x="7516368" y="1234440"/>
            <a:ext cx="121615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AIRFLOW</a:t>
            </a:r>
            <a:endParaRPr lang="en-US" sz="1000"/>
          </a:p>
        </p:txBody>
      </p:sp>
      <p:sp>
        <p:nvSpPr>
          <p:cNvPr id="2098106568" name="Text 60"/>
          <p:cNvSpPr/>
          <p:nvPr/>
        </p:nvSpPr>
        <p:spPr bwMode="auto">
          <a:xfrm>
            <a:off x="7516368" y="1545336"/>
            <a:ext cx="121615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850" i="1">
                <a:solidFill>
                  <a:srgbClr val="E87040"/>
                </a:solidFill>
                <a:latin typeface="Calibri"/>
                <a:ea typeface="Calibri"/>
                <a:cs typeface="Calibri"/>
              </a:rPr>
              <a:t>Orchestration</a:t>
            </a:r>
            <a:endParaRPr lang="en-US" sz="850"/>
          </a:p>
        </p:txBody>
      </p:sp>
      <p:sp>
        <p:nvSpPr>
          <p:cNvPr id="900057162" name="Text 61"/>
          <p:cNvSpPr/>
          <p:nvPr/>
        </p:nvSpPr>
        <p:spPr bwMode="auto">
          <a:xfrm>
            <a:off x="7552944" y="1801366"/>
            <a:ext cx="1143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8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DAG scheduling</a:t>
            </a:r>
            <a:endParaRPr lang="en-US" sz="850"/>
          </a:p>
        </p:txBody>
      </p:sp>
      <p:sp>
        <p:nvSpPr>
          <p:cNvPr id="16564278" name="Text 62"/>
          <p:cNvSpPr/>
          <p:nvPr/>
        </p:nvSpPr>
        <p:spPr bwMode="auto">
          <a:xfrm>
            <a:off x="7552944" y="2295144"/>
            <a:ext cx="1143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8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Hop job triggers</a:t>
            </a:r>
            <a:endParaRPr lang="en-US" sz="850"/>
          </a:p>
        </p:txBody>
      </p:sp>
      <p:sp>
        <p:nvSpPr>
          <p:cNvPr id="529553677" name="Text 63"/>
          <p:cNvSpPr/>
          <p:nvPr/>
        </p:nvSpPr>
        <p:spPr bwMode="auto">
          <a:xfrm>
            <a:off x="7552944" y="2788920"/>
            <a:ext cx="1143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8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Dependency mgmt</a:t>
            </a:r>
            <a:endParaRPr lang="en-US" sz="850"/>
          </a:p>
        </p:txBody>
      </p:sp>
      <p:sp>
        <p:nvSpPr>
          <p:cNvPr id="1016319232" name="Text 64"/>
          <p:cNvSpPr/>
          <p:nvPr/>
        </p:nvSpPr>
        <p:spPr bwMode="auto">
          <a:xfrm>
            <a:off x="7552944" y="3282696"/>
            <a:ext cx="1143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8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SLA monitoring</a:t>
            </a:r>
            <a:endParaRPr lang="en-US" sz="850"/>
          </a:p>
        </p:txBody>
      </p:sp>
      <p:sp>
        <p:nvSpPr>
          <p:cNvPr id="1048297382" name="Text 65"/>
          <p:cNvSpPr/>
          <p:nvPr/>
        </p:nvSpPr>
        <p:spPr bwMode="auto">
          <a:xfrm>
            <a:off x="7552944" y="3776472"/>
            <a:ext cx="1143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8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· Retry &amp; alerting</a:t>
            </a:r>
            <a:endParaRPr lang="en-US" sz="850"/>
          </a:p>
        </p:txBody>
      </p:sp>
      <p:sp>
        <p:nvSpPr>
          <p:cNvPr id="115942821" name="Shape 66"/>
          <p:cNvSpPr/>
          <p:nvPr/>
        </p:nvSpPr>
        <p:spPr bwMode="auto">
          <a:xfrm>
            <a:off x="182880" y="4663440"/>
            <a:ext cx="8778240" cy="347471"/>
          </a:xfrm>
          <a:prstGeom prst="rect">
            <a:avLst/>
          </a:prstGeom>
          <a:solidFill>
            <a:srgbClr val="1A2840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775924935" name="Text 67"/>
          <p:cNvSpPr/>
          <p:nvPr/>
        </p:nvSpPr>
        <p:spPr bwMode="auto">
          <a:xfrm>
            <a:off x="320040" y="4681728"/>
            <a:ext cx="8503920" cy="310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900">
                <a:solidFill>
                  <a:srgbClr val="02C39A"/>
                </a:solidFill>
                <a:latin typeface="Calibri"/>
                <a:ea typeface="Calibri"/>
                <a:cs typeface="Calibri"/>
              </a:rPr>
              <a:t>AI Readiness:  Iceberg gold layer serves as the clean, versioned, auditable data foundation for ML feature stores, LLM pipelines, and analytics AI — no additional ETL required.</a:t>
            </a:r>
            <a:endParaRPr lang="en-US" sz="900"/>
          </a:p>
        </p:txBody>
      </p:sp>
      <p:sp>
        <p:nvSpPr>
          <p:cNvPr id="1479948504" name="Text 46"/>
          <p:cNvSpPr/>
          <p:nvPr/>
        </p:nvSpPr>
        <p:spPr bwMode="auto">
          <a:xfrm>
            <a:off x="5769864" y="2761488"/>
            <a:ext cx="182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F3A523"/>
                </a:solidFill>
              </a:rPr>
              <a:t>►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6">
    <p:bg>
      <p:bgPr shadeToTitle="0">
        <a:solidFill>
          <a:srgbClr val="EDF1F7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24567825" name="Shape 0"/>
          <p:cNvSpPr/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1E2744"/>
          </a:solidFill>
          <a:ln w="12700">
            <a:solidFill>
              <a:srgbClr val="1E2744"/>
            </a:solidFill>
            <a:prstDash val="solid"/>
          </a:ln>
        </p:spPr>
      </p:sp>
      <p:sp>
        <p:nvSpPr>
          <p:cNvPr id="546824466" name="Shape 1"/>
          <p:cNvSpPr/>
          <p:nvPr/>
        </p:nvSpPr>
        <p:spPr bwMode="auto">
          <a:xfrm>
            <a:off x="0" y="0"/>
            <a:ext cx="73152" cy="9144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797242854" name="Text 2"/>
          <p:cNvSpPr/>
          <p:nvPr/>
        </p:nvSpPr>
        <p:spPr bwMode="auto"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AI-Accelerated Delivery</a:t>
            </a:r>
            <a:endParaRPr lang="en-US" sz="2800"/>
          </a:p>
        </p:txBody>
      </p:sp>
      <p:sp>
        <p:nvSpPr>
          <p:cNvPr id="1188603685" name="Shape 3"/>
          <p:cNvSpPr/>
          <p:nvPr/>
        </p:nvSpPr>
        <p:spPr bwMode="auto">
          <a:xfrm>
            <a:off x="365760" y="1005840"/>
            <a:ext cx="8412480" cy="777240"/>
          </a:xfrm>
          <a:prstGeom prst="rect">
            <a:avLst/>
          </a:prstGeom>
          <a:solidFill>
            <a:srgbClr val="F3A523">
              <a:alpha val="12000"/>
            </a:srgbClr>
          </a:solidFill>
          <a:ln w="12700">
            <a:solidFill>
              <a:srgbClr val="F3A523">
                <a:alpha val="40000"/>
              </a:srgbClr>
            </a:solidFill>
            <a:prstDash val="solid"/>
          </a:ln>
        </p:spPr>
      </p:sp>
      <p:sp>
        <p:nvSpPr>
          <p:cNvPr id="1686973062" name="Shape 4"/>
          <p:cNvSpPr/>
          <p:nvPr/>
        </p:nvSpPr>
        <p:spPr bwMode="auto">
          <a:xfrm>
            <a:off x="365760" y="1005840"/>
            <a:ext cx="54864" cy="77724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1740200897" name="Text 5"/>
          <p:cNvSpPr/>
          <p:nvPr/>
        </p:nvSpPr>
        <p:spPr bwMode="auto">
          <a:xfrm>
            <a:off x="530352" y="1005840"/>
            <a:ext cx="8138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AI accelerates delivery. Engineers own the output. The two are not the same thing.</a:t>
            </a:r>
            <a:endParaRPr lang="en-US" sz="1500"/>
          </a:p>
        </p:txBody>
      </p:sp>
      <p:sp>
        <p:nvSpPr>
          <p:cNvPr id="330220721" name="Shape 6"/>
          <p:cNvSpPr/>
          <p:nvPr/>
        </p:nvSpPr>
        <p:spPr bwMode="auto">
          <a:xfrm>
            <a:off x="274320" y="1965960"/>
            <a:ext cx="4160519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pic>
        <p:nvPicPr>
          <p:cNvPr id="1721095089" name="Image 0" descr="preencoded.png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438912" y="2377440"/>
            <a:ext cx="411480" cy="411480"/>
          </a:xfrm>
          <a:prstGeom prst="rect">
            <a:avLst/>
          </a:prstGeom>
        </p:spPr>
      </p:pic>
      <p:sp>
        <p:nvSpPr>
          <p:cNvPr id="1519300679" name="Text 7"/>
          <p:cNvSpPr/>
          <p:nvPr/>
        </p:nvSpPr>
        <p:spPr bwMode="auto">
          <a:xfrm>
            <a:off x="960120" y="2075688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Pipeline Scaffolding</a:t>
            </a:r>
            <a:endParaRPr lang="en-US" sz="1300"/>
          </a:p>
        </p:txBody>
      </p:sp>
      <p:sp>
        <p:nvSpPr>
          <p:cNvPr id="786851092" name="Text 8"/>
          <p:cNvSpPr/>
          <p:nvPr/>
        </p:nvSpPr>
        <p:spPr bwMode="auto">
          <a:xfrm>
            <a:off x="960120" y="2423160"/>
            <a:ext cx="3337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Hop job structures generated from plain-language specifications. Engineers review and refine.</a:t>
            </a:r>
            <a:endParaRPr lang="en-US" sz="1000"/>
          </a:p>
        </p:txBody>
      </p:sp>
      <p:sp>
        <p:nvSpPr>
          <p:cNvPr id="493178274" name="Shape 9"/>
          <p:cNvSpPr/>
          <p:nvPr/>
        </p:nvSpPr>
        <p:spPr bwMode="auto">
          <a:xfrm>
            <a:off x="4709160" y="1965960"/>
            <a:ext cx="4160519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pic>
        <p:nvPicPr>
          <p:cNvPr id="450487437" name="Image 1" descr="preencoded.png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4873752" y="2377440"/>
            <a:ext cx="411480" cy="411480"/>
          </a:xfrm>
          <a:prstGeom prst="rect">
            <a:avLst/>
          </a:prstGeom>
        </p:spPr>
      </p:pic>
      <p:sp>
        <p:nvSpPr>
          <p:cNvPr id="1812404126" name="Text 10"/>
          <p:cNvSpPr/>
          <p:nvPr/>
        </p:nvSpPr>
        <p:spPr bwMode="auto">
          <a:xfrm>
            <a:off x="5394960" y="2075688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dbt Model Generation</a:t>
            </a:r>
            <a:endParaRPr lang="en-US" sz="1300"/>
          </a:p>
        </p:txBody>
      </p:sp>
      <p:sp>
        <p:nvSpPr>
          <p:cNvPr id="1579596038" name="Text 11"/>
          <p:cNvSpPr/>
          <p:nvPr/>
        </p:nvSpPr>
        <p:spPr bwMode="auto">
          <a:xfrm>
            <a:off x="5394960" y="2423160"/>
            <a:ext cx="3337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SQL transforms drafted from source/target descriptions. Ready for review in minutes, not days.</a:t>
            </a:r>
            <a:endParaRPr lang="en-US" sz="1000"/>
          </a:p>
        </p:txBody>
      </p:sp>
      <p:sp>
        <p:nvSpPr>
          <p:cNvPr id="363502547" name="Shape 12"/>
          <p:cNvSpPr/>
          <p:nvPr/>
        </p:nvSpPr>
        <p:spPr bwMode="auto">
          <a:xfrm>
            <a:off x="274320" y="3383280"/>
            <a:ext cx="4160519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pic>
        <p:nvPicPr>
          <p:cNvPr id="1151142624" name="Image 2" descr="preencoded.png"/>
          <p:cNvPicPr>
            <a:picLocks noChangeAspect="1"/>
          </p:cNvPicPr>
          <p:nvPr/>
        </p:nvPicPr>
        <p:blipFill rotWithShape="1">
          <a:blip r:embed="rId5"/>
          <a:stretch/>
        </p:blipFill>
        <p:spPr bwMode="auto">
          <a:xfrm>
            <a:off x="438912" y="3794760"/>
            <a:ext cx="411480" cy="411480"/>
          </a:xfrm>
          <a:prstGeom prst="rect">
            <a:avLst/>
          </a:prstGeom>
        </p:spPr>
      </p:pic>
      <p:sp>
        <p:nvSpPr>
          <p:cNvPr id="1930726665" name="Text 13"/>
          <p:cNvSpPr/>
          <p:nvPr/>
        </p:nvSpPr>
        <p:spPr bwMode="auto">
          <a:xfrm>
            <a:off x="960120" y="3493008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DAG Generation</a:t>
            </a:r>
            <a:endParaRPr lang="en-US" sz="1300"/>
          </a:p>
        </p:txBody>
      </p:sp>
      <p:sp>
        <p:nvSpPr>
          <p:cNvPr id="848517316" name="Text 14"/>
          <p:cNvSpPr/>
          <p:nvPr/>
        </p:nvSpPr>
        <p:spPr bwMode="auto">
          <a:xfrm>
            <a:off x="960120" y="3840480"/>
            <a:ext cx="3337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Airflow DAGs produced from orchestration requirements. No boilerplate from scratch.</a:t>
            </a:r>
            <a:endParaRPr lang="en-US" sz="1000"/>
          </a:p>
        </p:txBody>
      </p:sp>
      <p:sp>
        <p:nvSpPr>
          <p:cNvPr id="787799039" name="Shape 15"/>
          <p:cNvSpPr/>
          <p:nvPr/>
        </p:nvSpPr>
        <p:spPr bwMode="auto">
          <a:xfrm>
            <a:off x="4709160" y="3383280"/>
            <a:ext cx="4160519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sx="100000" sy="100000" kx="0" ky="0" algn="bl" rotWithShape="0">
              <a:srgbClr val="000000">
                <a:alpha val="12000"/>
              </a:srgbClr>
            </a:outerShdw>
          </a:effectLst>
        </p:spPr>
      </p:sp>
      <p:pic>
        <p:nvPicPr>
          <p:cNvPr id="1587261070" name="Image 3" descr="preencoded.png"/>
          <p:cNvPicPr>
            <a:picLocks noChangeAspect="1"/>
          </p:cNvPicPr>
          <p:nvPr/>
        </p:nvPicPr>
        <p:blipFill rotWithShape="1">
          <a:blip r:embed="rId6"/>
          <a:stretch/>
        </p:blipFill>
        <p:spPr bwMode="auto">
          <a:xfrm>
            <a:off x="4873752" y="3794760"/>
            <a:ext cx="411480" cy="411480"/>
          </a:xfrm>
          <a:prstGeom prst="rect">
            <a:avLst/>
          </a:prstGeom>
        </p:spPr>
      </p:pic>
      <p:sp>
        <p:nvSpPr>
          <p:cNvPr id="949460097" name="Text 16"/>
          <p:cNvSpPr/>
          <p:nvPr/>
        </p:nvSpPr>
        <p:spPr bwMode="auto">
          <a:xfrm>
            <a:off x="5394960" y="3493008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51E33"/>
                </a:solidFill>
                <a:latin typeface="Calibri"/>
                <a:ea typeface="Calibri"/>
                <a:cs typeface="Calibri"/>
              </a:rPr>
              <a:t>Documentation</a:t>
            </a:r>
            <a:endParaRPr lang="en-US" sz="1300"/>
          </a:p>
        </p:txBody>
      </p:sp>
      <p:sp>
        <p:nvSpPr>
          <p:cNvPr id="594443193" name="Text 17"/>
          <p:cNvSpPr/>
          <p:nvPr/>
        </p:nvSpPr>
        <p:spPr bwMode="auto">
          <a:xfrm>
            <a:off x="5394960" y="3840480"/>
            <a:ext cx="3337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Calibri"/>
                <a:ea typeface="Calibri"/>
                <a:cs typeface="Calibri"/>
              </a:rPr>
              <a:t>Automated first-draft docs for every pipeline — reviewed and approved before delivery.</a:t>
            </a:r>
            <a:endParaRPr lang="en-US" sz="10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7">
    <p:bg>
      <p:bgPr shadeToTitle="0">
        <a:solidFill>
          <a:srgbClr val="1E2744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6784910" name="Shape 0"/>
          <p:cNvSpPr/>
          <p:nvPr/>
        </p:nvSpPr>
        <p:spPr bwMode="auto">
          <a:xfrm>
            <a:off x="0" y="0"/>
            <a:ext cx="73152" cy="5143500"/>
          </a:xfrm>
          <a:prstGeom prst="rect">
            <a:avLst/>
          </a:prstGeom>
          <a:solidFill>
            <a:srgbClr val="F3A523"/>
          </a:solidFill>
          <a:ln w="12700">
            <a:solidFill>
              <a:srgbClr val="F3A523"/>
            </a:solidFill>
            <a:prstDash val="solid"/>
          </a:ln>
        </p:spPr>
      </p:sp>
      <p:sp>
        <p:nvSpPr>
          <p:cNvPr id="986152071" name="Text 3"/>
          <p:cNvSpPr/>
          <p:nvPr/>
        </p:nvSpPr>
        <p:spPr bwMode="auto">
          <a:xfrm>
            <a:off x="201168" y="256032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3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Why Eumetix</a:t>
            </a:r>
            <a:endParaRPr lang="en-US" sz="3200"/>
          </a:p>
        </p:txBody>
      </p:sp>
      <p:sp>
        <p:nvSpPr>
          <p:cNvPr id="39660829" name="Text 4"/>
          <p:cNvSpPr/>
          <p:nvPr/>
        </p:nvSpPr>
        <p:spPr bwMode="auto">
          <a:xfrm>
            <a:off x="201168" y="868680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4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Services-first. Engineering-led. Open-source committed.</a:t>
            </a:r>
            <a:endParaRPr lang="en-US" sz="1400"/>
          </a:p>
        </p:txBody>
      </p:sp>
      <p:sp>
        <p:nvSpPr>
          <p:cNvPr id="642851765" name="Shape 5"/>
          <p:cNvSpPr/>
          <p:nvPr/>
        </p:nvSpPr>
        <p:spPr bwMode="auto">
          <a:xfrm>
            <a:off x="201168" y="1417320"/>
            <a:ext cx="6492240" cy="749808"/>
          </a:xfrm>
          <a:prstGeom prst="rect">
            <a:avLst/>
          </a:prstGeom>
          <a:solidFill>
            <a:srgbClr val="1E2744"/>
          </a:solidFill>
          <a:ln w="12700">
            <a:solidFill>
              <a:srgbClr val="2A3F6F"/>
            </a:solidFill>
            <a:prstDash val="solid"/>
          </a:ln>
        </p:spPr>
      </p:sp>
      <p:pic>
        <p:nvPicPr>
          <p:cNvPr id="352032451" name="Image 0" descr="preencoded.png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320040" y="1581912"/>
            <a:ext cx="402336" cy="402336"/>
          </a:xfrm>
          <a:prstGeom prst="rect">
            <a:avLst/>
          </a:prstGeom>
        </p:spPr>
      </p:pic>
      <p:sp>
        <p:nvSpPr>
          <p:cNvPr id="632100324" name="Text 6"/>
          <p:cNvSpPr/>
          <p:nvPr/>
        </p:nvSpPr>
        <p:spPr bwMode="auto">
          <a:xfrm>
            <a:off x="841248" y="1490472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Not About Our Favored Vendors</a:t>
            </a:r>
            <a:endParaRPr lang="en-US" sz="1300"/>
          </a:p>
        </p:txBody>
      </p:sp>
      <p:sp>
        <p:nvSpPr>
          <p:cNvPr id="941772686" name="Text 7"/>
          <p:cNvSpPr/>
          <p:nvPr/>
        </p:nvSpPr>
        <p:spPr bwMode="auto">
          <a:xfrm>
            <a:off x="841248" y="1801367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 b="0" i="0" u="none" strike="noStrike" cap="none" spc="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We recommend what's right. We build what works</a:t>
            </a: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. </a:t>
            </a:r>
            <a:endParaRPr lang="en-US" sz="1000"/>
          </a:p>
        </p:txBody>
      </p:sp>
      <p:sp>
        <p:nvSpPr>
          <p:cNvPr id="1286029052" name="Shape 8"/>
          <p:cNvSpPr/>
          <p:nvPr/>
        </p:nvSpPr>
        <p:spPr bwMode="auto">
          <a:xfrm>
            <a:off x="201168" y="2258568"/>
            <a:ext cx="6492240" cy="749808"/>
          </a:xfrm>
          <a:prstGeom prst="rect">
            <a:avLst/>
          </a:prstGeom>
          <a:solidFill>
            <a:srgbClr val="1E2744"/>
          </a:solidFill>
          <a:ln w="12700">
            <a:solidFill>
              <a:srgbClr val="2A3F6F"/>
            </a:solidFill>
            <a:prstDash val="solid"/>
          </a:ln>
        </p:spPr>
      </p:sp>
      <p:pic>
        <p:nvPicPr>
          <p:cNvPr id="485809434" name="Image 1" descr="preencoded.png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320040" y="2423160"/>
            <a:ext cx="402336" cy="402336"/>
          </a:xfrm>
          <a:prstGeom prst="rect">
            <a:avLst/>
          </a:prstGeom>
        </p:spPr>
      </p:pic>
      <p:sp>
        <p:nvSpPr>
          <p:cNvPr id="350523430" name="Text 9"/>
          <p:cNvSpPr/>
          <p:nvPr/>
        </p:nvSpPr>
        <p:spPr bwMode="auto">
          <a:xfrm>
            <a:off x="841248" y="233172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Delivery Focused.</a:t>
            </a:r>
            <a:endParaRPr lang="en-US" sz="1300"/>
          </a:p>
        </p:txBody>
      </p:sp>
      <p:sp>
        <p:nvSpPr>
          <p:cNvPr id="1152787078" name="Text 10"/>
          <p:cNvSpPr/>
          <p:nvPr/>
        </p:nvSpPr>
        <p:spPr bwMode="auto">
          <a:xfrm>
            <a:off x="841248" y="2642616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The work product is a working data ecosystem, not a slide deck.</a:t>
            </a:r>
            <a:endParaRPr lang="en-US" sz="1000"/>
          </a:p>
        </p:txBody>
      </p:sp>
      <p:sp>
        <p:nvSpPr>
          <p:cNvPr id="1085778489" name="Shape 11"/>
          <p:cNvSpPr/>
          <p:nvPr/>
        </p:nvSpPr>
        <p:spPr bwMode="auto">
          <a:xfrm>
            <a:off x="201168" y="3099816"/>
            <a:ext cx="6492240" cy="749808"/>
          </a:xfrm>
          <a:prstGeom prst="rect">
            <a:avLst/>
          </a:prstGeom>
          <a:solidFill>
            <a:srgbClr val="1E2744"/>
          </a:solidFill>
          <a:ln w="12700">
            <a:solidFill>
              <a:srgbClr val="2A3F6F"/>
            </a:solidFill>
            <a:prstDash val="solid"/>
          </a:ln>
        </p:spPr>
      </p:sp>
      <p:pic>
        <p:nvPicPr>
          <p:cNvPr id="1257351639" name="Image 2" descr="preencoded.png"/>
          <p:cNvPicPr>
            <a:picLocks noChangeAspect="1"/>
          </p:cNvPicPr>
          <p:nvPr/>
        </p:nvPicPr>
        <p:blipFill rotWithShape="1">
          <a:blip r:embed="rId5"/>
          <a:stretch/>
        </p:blipFill>
        <p:spPr bwMode="auto">
          <a:xfrm>
            <a:off x="320040" y="3264408"/>
            <a:ext cx="402336" cy="402336"/>
          </a:xfrm>
          <a:prstGeom prst="rect">
            <a:avLst/>
          </a:prstGeom>
        </p:spPr>
      </p:pic>
      <p:sp>
        <p:nvSpPr>
          <p:cNvPr id="108652927" name="Text 12"/>
          <p:cNvSpPr/>
          <p:nvPr/>
        </p:nvSpPr>
        <p:spPr bwMode="auto">
          <a:xfrm>
            <a:off x="841248" y="3172968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Open-Source Committed</a:t>
            </a:r>
            <a:endParaRPr lang="en-US" sz="1300"/>
          </a:p>
        </p:txBody>
      </p:sp>
      <p:sp>
        <p:nvSpPr>
          <p:cNvPr id="1496417430" name="Text 13"/>
          <p:cNvSpPr/>
          <p:nvPr/>
        </p:nvSpPr>
        <p:spPr bwMode="auto">
          <a:xfrm>
            <a:off x="841248" y="3483864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The stack is yours. No proprietary components that disappear when the vendor decides.</a:t>
            </a:r>
            <a:endParaRPr lang="en-US" sz="1000"/>
          </a:p>
        </p:txBody>
      </p:sp>
      <p:sp>
        <p:nvSpPr>
          <p:cNvPr id="1486221190" name="Shape 14"/>
          <p:cNvSpPr/>
          <p:nvPr/>
        </p:nvSpPr>
        <p:spPr bwMode="auto">
          <a:xfrm>
            <a:off x="201168" y="3941064"/>
            <a:ext cx="6492240" cy="749808"/>
          </a:xfrm>
          <a:prstGeom prst="rect">
            <a:avLst/>
          </a:prstGeom>
          <a:solidFill>
            <a:srgbClr val="1E2744"/>
          </a:solidFill>
          <a:ln w="12700">
            <a:solidFill>
              <a:srgbClr val="2A3F6F"/>
            </a:solidFill>
            <a:prstDash val="solid"/>
          </a:ln>
        </p:spPr>
      </p:sp>
      <p:pic>
        <p:nvPicPr>
          <p:cNvPr id="1582871013" name="Image 3" descr="preencoded.png"/>
          <p:cNvPicPr>
            <a:picLocks noChangeAspect="1"/>
          </p:cNvPicPr>
          <p:nvPr/>
        </p:nvPicPr>
        <p:blipFill rotWithShape="1">
          <a:blip r:embed="rId6"/>
          <a:stretch/>
        </p:blipFill>
        <p:spPr bwMode="auto">
          <a:xfrm>
            <a:off x="320040" y="4105656"/>
            <a:ext cx="402336" cy="402336"/>
          </a:xfrm>
          <a:prstGeom prst="rect">
            <a:avLst/>
          </a:prstGeom>
        </p:spPr>
      </p:pic>
      <p:sp>
        <p:nvSpPr>
          <p:cNvPr id="878337019" name="Text 15"/>
          <p:cNvSpPr/>
          <p:nvPr/>
        </p:nvSpPr>
        <p:spPr bwMode="auto">
          <a:xfrm>
            <a:off x="841248" y="4014216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AI-Accelerated Velocity</a:t>
            </a:r>
            <a:endParaRPr lang="en-US" sz="1300"/>
          </a:p>
        </p:txBody>
      </p:sp>
      <p:sp>
        <p:nvSpPr>
          <p:cNvPr id="2043644353" name="Text 16"/>
          <p:cNvSpPr/>
          <p:nvPr/>
        </p:nvSpPr>
        <p:spPr bwMode="auto">
          <a:xfrm>
            <a:off x="841248" y="4325112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B8C4D4"/>
                </a:solidFill>
                <a:latin typeface="Calibri"/>
                <a:ea typeface="Calibri"/>
                <a:cs typeface="Calibri"/>
              </a:rPr>
              <a:t>We deliver faster using AI tooling — without compromising engineering quality or ownership.</a:t>
            </a:r>
            <a:endParaRPr lang="en-US" sz="1000"/>
          </a:p>
        </p:txBody>
      </p:sp>
      <p:sp>
        <p:nvSpPr>
          <p:cNvPr id="1541639807" name=""/>
          <p:cNvSpPr/>
          <p:nvPr/>
        </p:nvSpPr>
        <p:spPr bwMode="auto">
          <a:xfrm rot="0" flipH="0" flipV="0">
            <a:off x="7430449" y="2116614"/>
            <a:ext cx="961884" cy="910270"/>
          </a:xfrm>
          <a:prstGeom prst="ellipse">
            <a:avLst/>
          </a:prstGeom>
          <a:solidFill>
            <a:srgbClr val="F3A523">
              <a:alpha val="67000"/>
            </a:srgbClr>
          </a:solidFill>
          <a:ln w="12700" cap="flat" cmpd="sng" algn="ctr">
            <a:solidFill>
              <a:srgbClr val="000000">
                <a:alpha val="89999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ONLYOFFICE/9.3.1.8</Application>
  <PresentationFormat>On-screen Show (4:3)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STRATA — Modern Data Engineering for Disrupted Stacks</dc:title>
  <dc:subject>PptxGenJS Presentation</dc:subject>
  <dc:creator>DI Squared</dc:creator>
  <cp:lastModifiedBy/>
  <cp:revision>4</cp:revision>
  <dcterms:created xsi:type="dcterms:W3CDTF">2026-03-30T20:30:57Z</dcterms:created>
  <dcterms:modified xsi:type="dcterms:W3CDTF">2026-03-30T23:50:05Z</dcterms:modified>
</cp:coreProperties>
</file>